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7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7" r:id="rId3"/>
    <p:sldId id="268" r:id="rId4"/>
    <p:sldId id="270" r:id="rId5"/>
    <p:sldId id="269" r:id="rId6"/>
    <p:sldId id="271" r:id="rId7"/>
    <p:sldId id="272" r:id="rId8"/>
    <p:sldId id="273" r:id="rId9"/>
    <p:sldId id="274" r:id="rId10"/>
    <p:sldId id="275" r:id="rId11"/>
    <p:sldId id="285" r:id="rId12"/>
    <p:sldId id="277" r:id="rId13"/>
    <p:sldId id="278" r:id="rId14"/>
    <p:sldId id="286" r:id="rId15"/>
    <p:sldId id="281" r:id="rId16"/>
    <p:sldId id="279" r:id="rId17"/>
    <p:sldId id="280" r:id="rId18"/>
    <p:sldId id="282" r:id="rId19"/>
    <p:sldId id="283" r:id="rId20"/>
    <p:sldId id="284" r:id="rId21"/>
  </p:sldIdLst>
  <p:sldSz cx="9144000" cy="6858000" type="screen4x3"/>
  <p:notesSz cx="9271000" cy="6997700"/>
  <p:embeddedFontLst>
    <p:embeddedFont>
      <p:font typeface="Corbel" pitchFamily="34" charset="0"/>
      <p:regular r:id="rId24"/>
      <p:bold r:id="rId25"/>
      <p:italic r:id="rId26"/>
      <p:boldItalic r:id="rId27"/>
    </p:embeddedFont>
    <p:embeddedFont>
      <p:font typeface="맑은 고딕" pitchFamily="50" charset="-127"/>
      <p:regular r:id="rId28"/>
      <p:bold r:id="rId29"/>
    </p:embeddedFont>
  </p:embeddedFontLst>
  <p:custDataLst>
    <p:tags r:id="rId30"/>
  </p:custDataLst>
  <p:defaultTextStyle>
    <a:defPPr>
      <a:defRPr lang="en-US"/>
    </a:defPPr>
    <a:lvl1pPr algn="l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B2B2B2"/>
    <a:srgbClr val="CC0000"/>
    <a:srgbClr val="660066"/>
    <a:srgbClr val="66CCFF"/>
    <a:srgbClr val="EAEAEA"/>
    <a:srgbClr val="990000"/>
    <a:srgbClr val="FFFF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14" autoAdjust="0"/>
    <p:restoredTop sz="94622" autoAdjust="0"/>
  </p:normalViewPr>
  <p:slideViewPr>
    <p:cSldViewPr snapToGrid="0">
      <p:cViewPr varScale="1">
        <p:scale>
          <a:sx n="116" d="100"/>
          <a:sy n="116" d="100"/>
        </p:scale>
        <p:origin x="-16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68"/>
    </p:cViewPr>
  </p:sorterViewPr>
  <p:notesViewPr>
    <p:cSldViewPr snapToGrid="0">
      <p:cViewPr varScale="1">
        <p:scale>
          <a:sx n="65" d="100"/>
          <a:sy n="65" d="100"/>
        </p:scale>
        <p:origin x="-1320" y="-72"/>
      </p:cViewPr>
      <p:guideLst>
        <p:guide orient="horz" pos="2204"/>
        <p:guide pos="292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1" tIns="46411" rIns="92821" bIns="46411" numCol="1" anchor="t" anchorCtr="0" compatLnSpc="1">
            <a:prstTxWarp prst="textNoShape">
              <a:avLst/>
            </a:prstTxWarp>
          </a:bodyPr>
          <a:lstStyle>
            <a:lvl1pPr defTabSz="928688">
              <a:spcBef>
                <a:spcPct val="0"/>
              </a:spcBef>
              <a:defRPr sz="1200"/>
            </a:lvl1pPr>
          </a:lstStyle>
          <a:p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4625" y="0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1" tIns="46411" rIns="92821" bIns="46411" numCol="1" anchor="t" anchorCtr="0" compatLnSpc="1">
            <a:prstTxWarp prst="textNoShape">
              <a:avLst/>
            </a:prstTxWarp>
          </a:bodyPr>
          <a:lstStyle>
            <a:lvl1pPr algn="r" defTabSz="928688">
              <a:spcBef>
                <a:spcPct val="0"/>
              </a:spcBef>
              <a:defRPr sz="1200"/>
            </a:lvl1pPr>
          </a:lstStyle>
          <a:p>
            <a:endParaRPr lang="en-US" altLang="ko-KR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48450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1" tIns="46411" rIns="92821" bIns="46411" numCol="1" anchor="b" anchorCtr="0" compatLnSpc="1">
            <a:prstTxWarp prst="textNoShape">
              <a:avLst/>
            </a:prstTxWarp>
          </a:bodyPr>
          <a:lstStyle>
            <a:lvl1pPr defTabSz="928688">
              <a:spcBef>
                <a:spcPct val="0"/>
              </a:spcBef>
              <a:defRPr sz="1200"/>
            </a:lvl1pPr>
          </a:lstStyle>
          <a:p>
            <a:endParaRPr lang="en-US" altLang="ko-KR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4625" y="6648450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1" tIns="46411" rIns="92821" bIns="46411" numCol="1" anchor="b" anchorCtr="0" compatLnSpc="1">
            <a:prstTxWarp prst="textNoShape">
              <a:avLst/>
            </a:prstTxWarp>
          </a:bodyPr>
          <a:lstStyle>
            <a:lvl1pPr algn="r" defTabSz="928688">
              <a:spcBef>
                <a:spcPct val="0"/>
              </a:spcBef>
              <a:defRPr sz="1200"/>
            </a:lvl1pPr>
          </a:lstStyle>
          <a:p>
            <a:fld id="{C0E83039-49B7-4FC6-981E-D7948CEC4D50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1" tIns="46411" rIns="92821" bIns="46411" numCol="1" anchor="t" anchorCtr="0" compatLnSpc="1">
            <a:prstTxWarp prst="textNoShape">
              <a:avLst/>
            </a:prstTxWarp>
          </a:bodyPr>
          <a:lstStyle>
            <a:lvl1pPr defTabSz="928688">
              <a:spcBef>
                <a:spcPct val="0"/>
              </a:spcBef>
              <a:defRPr sz="1200"/>
            </a:lvl1pPr>
          </a:lstStyle>
          <a:p>
            <a:endParaRPr lang="en-US" altLang="ko-K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4625" y="0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1" tIns="46411" rIns="92821" bIns="46411" numCol="1" anchor="t" anchorCtr="0" compatLnSpc="1">
            <a:prstTxWarp prst="textNoShape">
              <a:avLst/>
            </a:prstTxWarp>
          </a:bodyPr>
          <a:lstStyle>
            <a:lvl1pPr algn="r" defTabSz="928688">
              <a:spcBef>
                <a:spcPct val="0"/>
              </a:spcBef>
              <a:defRPr sz="1200"/>
            </a:lvl1pPr>
          </a:lstStyle>
          <a:p>
            <a:endParaRPr lang="en-US" altLang="ko-KR"/>
          </a:p>
        </p:txBody>
      </p:sp>
      <p:sp>
        <p:nvSpPr>
          <p:cNvPr id="7172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2886075" y="525463"/>
            <a:ext cx="3498850" cy="26241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6663" y="3324225"/>
            <a:ext cx="6797675" cy="314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1" tIns="46411" rIns="92821" bIns="464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0"/>
            <a:r>
              <a:rPr lang="en-US" altLang="ko-KR" smtClean="0"/>
              <a:t>Second level</a:t>
            </a:r>
          </a:p>
          <a:p>
            <a:pPr lvl="0"/>
            <a:r>
              <a:rPr lang="en-US" altLang="ko-KR" smtClean="0"/>
              <a:t>Third level</a:t>
            </a:r>
          </a:p>
          <a:p>
            <a:pPr lvl="0"/>
            <a:r>
              <a:rPr lang="en-US" altLang="ko-KR" smtClean="0"/>
              <a:t>Fourth level</a:t>
            </a:r>
          </a:p>
          <a:p>
            <a:pPr lvl="0"/>
            <a:r>
              <a:rPr lang="en-US" altLang="ko-KR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48450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1" tIns="46411" rIns="92821" bIns="46411" numCol="1" anchor="b" anchorCtr="0" compatLnSpc="1">
            <a:prstTxWarp prst="textNoShape">
              <a:avLst/>
            </a:prstTxWarp>
          </a:bodyPr>
          <a:lstStyle>
            <a:lvl1pPr defTabSz="928688">
              <a:spcBef>
                <a:spcPct val="0"/>
              </a:spcBef>
              <a:defRPr sz="1200"/>
            </a:lvl1pPr>
          </a:lstStyle>
          <a:p>
            <a:endParaRPr lang="en-US" altLang="ko-KR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4625" y="6648450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1" tIns="46411" rIns="92821" bIns="46411" numCol="1" anchor="b" anchorCtr="0" compatLnSpc="1">
            <a:prstTxWarp prst="textNoShape">
              <a:avLst/>
            </a:prstTxWarp>
          </a:bodyPr>
          <a:lstStyle>
            <a:lvl1pPr algn="r" defTabSz="928688">
              <a:spcBef>
                <a:spcPct val="0"/>
              </a:spcBef>
              <a:defRPr sz="1200"/>
            </a:lvl1pPr>
          </a:lstStyle>
          <a:p>
            <a:fld id="{1266EEDF-37F5-44F2-A31A-FDC4FCB6185D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1883CF-4414-4F46-9476-1FC3E4B42AB2}" type="slidenum">
              <a:rPr lang="ko-KR" altLang="en-US"/>
              <a:pPr/>
              <a:t>1</a:t>
            </a:fld>
            <a:endParaRPr lang="en-US" altLang="ko-KR"/>
          </a:p>
        </p:txBody>
      </p:sp>
      <p:sp>
        <p:nvSpPr>
          <p:cNvPr id="67277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같은 쿼리를 날려도 표현방법에 따라</a:t>
            </a:r>
            <a:r>
              <a:rPr lang="ko-KR" altLang="en-US" baseline="0" dirty="0" smtClean="0"/>
              <a:t> 결과가 다르게 보여짐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6EEDF-37F5-44F2-A31A-FDC4FCB6185D}" type="slidenum">
              <a:rPr lang="ko-KR" altLang="en-US" smtClean="0"/>
              <a:pPr/>
              <a:t>19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얘도 앞과 같이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같은 쿼리를 날려도 표현방법에 따라</a:t>
            </a:r>
            <a:r>
              <a:rPr lang="ko-KR" altLang="en-US" baseline="0" dirty="0" smtClean="0"/>
              <a:t> 결과가 다르게 보여짐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6EEDF-37F5-44F2-A31A-FDC4FCB6185D}" type="slidenum">
              <a:rPr lang="ko-KR" altLang="en-US" smtClean="0"/>
              <a:pPr/>
              <a:t>20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857364"/>
            <a:ext cx="7772400" cy="1470025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92939" y="3571876"/>
            <a:ext cx="7758122" cy="17526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714348" y="3428206"/>
            <a:ext cx="7715304" cy="15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134E1-5A80-42EF-9661-08872321B487}" type="slidenum">
              <a:rPr lang="ko-KR" altLang="en-US" smtClean="0"/>
              <a:pPr/>
              <a:t>‹#›</a:t>
            </a:fld>
            <a:endParaRPr lang="en-US" altLang="ko-KR"/>
          </a:p>
        </p:txBody>
      </p:sp>
      <p:pic>
        <p:nvPicPr>
          <p:cNvPr id="8" name="Picture 16" descr="iDB_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28000" y="6197600"/>
            <a:ext cx="10160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6400" y="107950"/>
            <a:ext cx="77724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13200" cy="44577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22800" y="1600200"/>
            <a:ext cx="4013200" cy="21526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22800" y="3905250"/>
            <a:ext cx="4013200" cy="21526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>
          <a:xfrm>
            <a:off x="431800" y="622935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3052763" y="6240463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7019925" y="625316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6E1E605-E354-4172-B056-79E129B5FE6C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71448" y="142860"/>
            <a:ext cx="8801104" cy="785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71448" y="1071546"/>
            <a:ext cx="8801104" cy="542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250529" y="6572272"/>
            <a:ext cx="642942" cy="214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Corbel" pitchFamily="34" charset="0"/>
              </a:defRPr>
            </a:lvl1pPr>
          </a:lstStyle>
          <a:p>
            <a:fld id="{0411FFCC-71BE-461B-905A-41A114AD9AD5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600" kern="1200">
          <a:solidFill>
            <a:schemeClr val="tx1"/>
          </a:solidFill>
          <a:latin typeface="Corbe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sz="2400" kern="1200">
          <a:solidFill>
            <a:schemeClr val="tx1"/>
          </a:solidFill>
          <a:latin typeface="Corbel" pitchFamily="34" charset="0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C00000"/>
        </a:buClr>
        <a:buFont typeface="Corbel" pitchFamily="34" charset="0"/>
        <a:buChar char="–"/>
        <a:defRPr sz="2000" kern="1200">
          <a:solidFill>
            <a:schemeClr val="tx1"/>
          </a:solidFill>
          <a:latin typeface="Corbel" pitchFamily="34" charset="0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sz="1800" kern="1200">
          <a:solidFill>
            <a:schemeClr val="tx1"/>
          </a:solidFill>
          <a:latin typeface="Corbel" pitchFamily="34" charset="0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C00000"/>
        </a:buClr>
        <a:buFont typeface="Corbel" pitchFamily="34" charset="0"/>
        <a:buChar char="–"/>
        <a:defRPr sz="1600" kern="1200">
          <a:solidFill>
            <a:schemeClr val="tx1"/>
          </a:solidFill>
          <a:latin typeface="Corbel" pitchFamily="34" charset="0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sz="1600" kern="1200">
          <a:solidFill>
            <a:schemeClr val="tx1"/>
          </a:solidFill>
          <a:latin typeface="Corbel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Practical RDF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3200" dirty="0" smtClean="0"/>
              <a:t>Chapter 10. Querying RDF: RDF as Data</a:t>
            </a:r>
            <a:endParaRPr lang="ko-KR" altLang="en-US" sz="3200" dirty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Shelley Powers, O’Reilly</a:t>
            </a:r>
          </a:p>
          <a:p>
            <a:endParaRPr lang="en-US" altLang="ko-KR" smtClean="0"/>
          </a:p>
          <a:p>
            <a:r>
              <a:rPr lang="en-US" altLang="ko-KR" smtClean="0"/>
              <a:t>SNU IDB Lab.</a:t>
            </a:r>
          </a:p>
          <a:p>
            <a:r>
              <a:rPr lang="en-US" altLang="ko-KR" smtClean="0"/>
              <a:t>Hyewon Lim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200" dirty="0" smtClean="0"/>
              <a:t>RDQL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Jena’s RDQL and the Query-O-</a:t>
            </a:r>
            <a:r>
              <a:rPr lang="en-US" altLang="ko-KR" dirty="0" err="1" smtClean="0"/>
              <a:t>Matic</a:t>
            </a:r>
            <a:r>
              <a:rPr lang="en-US" altLang="ko-KR" dirty="0" smtClean="0"/>
              <a:t> </a:t>
            </a:r>
            <a:r>
              <a:rPr lang="en-US" altLang="ko-KR" sz="2200" dirty="0" smtClean="0"/>
              <a:t>(1/2)</a:t>
            </a:r>
            <a:endParaRPr lang="ko-KR" altLang="en-US" sz="2200" dirty="0"/>
          </a:p>
        </p:txBody>
      </p:sp>
      <p:sp>
        <p:nvSpPr>
          <p:cNvPr id="1683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Specialized classes for use with RDQL</a:t>
            </a:r>
          </a:p>
          <a:p>
            <a:pPr lvl="1"/>
            <a:r>
              <a:rPr lang="en-US" altLang="ko-KR" i="1" dirty="0" smtClean="0"/>
              <a:t>Query </a:t>
            </a:r>
          </a:p>
          <a:p>
            <a:pPr lvl="2"/>
            <a:r>
              <a:rPr lang="en-US" altLang="ko-KR" dirty="0" smtClean="0"/>
              <a:t>Build or parse the query</a:t>
            </a:r>
          </a:p>
          <a:p>
            <a:pPr lvl="1"/>
            <a:r>
              <a:rPr lang="en-US" altLang="ko-KR" i="1" dirty="0" err="1" smtClean="0"/>
              <a:t>QueryEngine</a:t>
            </a:r>
            <a:r>
              <a:rPr lang="en-US" altLang="ko-KR" i="1" dirty="0" smtClean="0"/>
              <a:t> </a:t>
            </a:r>
          </a:p>
          <a:p>
            <a:pPr lvl="2"/>
            <a:r>
              <a:rPr lang="en-US" altLang="ko-KR" dirty="0" smtClean="0"/>
              <a:t>Query engine interface</a:t>
            </a:r>
          </a:p>
          <a:p>
            <a:pPr lvl="1"/>
            <a:r>
              <a:rPr lang="en-US" altLang="ko-KR" i="1" dirty="0" err="1" smtClean="0"/>
              <a:t>QueryExecution</a:t>
            </a:r>
            <a:endParaRPr lang="en-US" altLang="ko-KR" i="1" dirty="0" smtClean="0"/>
          </a:p>
          <a:p>
            <a:pPr lvl="2"/>
            <a:r>
              <a:rPr lang="en-US" altLang="ko-KR" dirty="0" smtClean="0"/>
              <a:t>The actual execution of the query </a:t>
            </a:r>
          </a:p>
          <a:p>
            <a:pPr lvl="1"/>
            <a:r>
              <a:rPr lang="en-US" altLang="ko-KR" i="1" dirty="0" err="1" smtClean="0"/>
              <a:t>QueryResults</a:t>
            </a:r>
            <a:endParaRPr lang="en-US" altLang="ko-KR" i="1" dirty="0" smtClean="0"/>
          </a:p>
          <a:p>
            <a:pPr lvl="2"/>
            <a:r>
              <a:rPr lang="en-US" altLang="ko-KR" dirty="0" smtClean="0"/>
              <a:t>The </a:t>
            </a:r>
            <a:r>
              <a:rPr lang="en-US" altLang="ko-KR" dirty="0" err="1" smtClean="0"/>
              <a:t>iterator</a:t>
            </a:r>
            <a:r>
              <a:rPr lang="en-US" altLang="ko-KR" dirty="0" smtClean="0"/>
              <a:t> that manages the results</a:t>
            </a:r>
          </a:p>
          <a:p>
            <a:pPr lvl="1"/>
            <a:r>
              <a:rPr lang="en-US" altLang="ko-KR" i="1" dirty="0" err="1" smtClean="0"/>
              <a:t>ResultBinding</a:t>
            </a:r>
            <a:endParaRPr lang="en-US" altLang="ko-KR" i="1" dirty="0" smtClean="0"/>
          </a:p>
          <a:p>
            <a:pPr lvl="2"/>
            <a:r>
              <a:rPr lang="en-US" altLang="ko-KR" dirty="0" smtClean="0"/>
              <a:t>Mapping from variables to values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12A34-1213-4082-AD92-CC7743A8F995}" type="slidenum">
              <a:rPr lang="ko-KR" altLang="en-US" smtClean="0"/>
              <a:pPr/>
              <a:t>10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200" dirty="0" smtClean="0"/>
              <a:t>RDQL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Jena’s RDQL and the Query-O-</a:t>
            </a:r>
            <a:r>
              <a:rPr lang="en-US" altLang="ko-KR" dirty="0" err="1" smtClean="0"/>
              <a:t>Matic</a:t>
            </a:r>
            <a:r>
              <a:rPr lang="en-US" altLang="ko-KR" dirty="0" smtClean="0"/>
              <a:t> </a:t>
            </a:r>
            <a:r>
              <a:rPr lang="en-US" altLang="ko-KR" sz="2200" dirty="0" smtClean="0"/>
              <a:t>(2/2)</a:t>
            </a:r>
            <a:endParaRPr lang="ko-KR" altLang="en-US" sz="2200" dirty="0"/>
          </a:p>
        </p:txBody>
      </p:sp>
      <p:sp>
        <p:nvSpPr>
          <p:cNvPr id="1683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ea typeface="굴림" pitchFamily="50" charset="-127"/>
              </a:rPr>
              <a:t>The Query-O-</a:t>
            </a:r>
            <a:r>
              <a:rPr lang="en-US" altLang="ko-KR" dirty="0" err="1" smtClean="0">
                <a:ea typeface="굴림" pitchFamily="50" charset="-127"/>
              </a:rPr>
              <a:t>Matic</a:t>
            </a:r>
            <a:r>
              <a:rPr lang="en-US" altLang="ko-KR" dirty="0" smtClean="0">
                <a:ea typeface="굴림" pitchFamily="50" charset="-127"/>
              </a:rPr>
              <a:t> </a:t>
            </a:r>
            <a:r>
              <a:rPr lang="en-US" altLang="ko-KR" sz="1400" dirty="0" smtClean="0">
                <a:ea typeface="굴림" pitchFamily="50" charset="-127"/>
              </a:rPr>
              <a:t>(created by Shelley Powers, the author of </a:t>
            </a:r>
            <a:r>
              <a:rPr lang="en-US" altLang="ko-KR" sz="1400" i="1" dirty="0" smtClean="0">
                <a:ea typeface="굴림" pitchFamily="50" charset="-127"/>
              </a:rPr>
              <a:t>Practical RDF</a:t>
            </a:r>
            <a:r>
              <a:rPr lang="en-US" altLang="ko-KR" sz="1400" dirty="0" smtClean="0">
                <a:ea typeface="굴림" pitchFamily="50" charset="-127"/>
              </a:rPr>
              <a:t>)</a:t>
            </a:r>
            <a:endParaRPr lang="en-US" altLang="ko-KR" dirty="0" smtClean="0">
              <a:ea typeface="굴림" pitchFamily="50" charset="-127"/>
            </a:endParaRPr>
          </a:p>
          <a:p>
            <a:pPr lvl="1"/>
            <a:r>
              <a:rPr lang="en-US" altLang="ko-KR" dirty="0" smtClean="0">
                <a:ea typeface="굴림" pitchFamily="50" charset="-127"/>
              </a:rPr>
              <a:t>a </a:t>
            </a:r>
            <a:r>
              <a:rPr lang="en-US" altLang="ko-KR" dirty="0" smtClean="0">
                <a:ea typeface="굴림" pitchFamily="50" charset="-127"/>
              </a:rPr>
              <a:t>two-page application</a:t>
            </a:r>
          </a:p>
          <a:p>
            <a:pPr lvl="2"/>
            <a:r>
              <a:rPr lang="en-US" altLang="ko-KR" dirty="0" smtClean="0">
                <a:ea typeface="굴림" pitchFamily="50" charset="-127"/>
              </a:rPr>
              <a:t>First HTML page containing a form</a:t>
            </a:r>
          </a:p>
          <a:p>
            <a:pPr lvl="2"/>
            <a:r>
              <a:rPr lang="en-US" altLang="ko-KR" dirty="0" smtClean="0">
                <a:ea typeface="굴림" pitchFamily="50" charset="-127"/>
              </a:rPr>
              <a:t>Second JSP page processing the form </a:t>
            </a:r>
            <a:r>
              <a:rPr lang="en-US" altLang="ko-KR" dirty="0" smtClean="0">
                <a:ea typeface="굴림" pitchFamily="50" charset="-127"/>
              </a:rPr>
              <a:t>contents</a:t>
            </a:r>
            <a:endParaRPr lang="en-US" altLang="ko-KR" dirty="0" smtClean="0">
              <a:ea typeface="굴림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12A34-1213-4082-AD92-CC7743A8F995}" type="slidenum">
              <a:rPr lang="ko-KR" altLang="en-US" smtClean="0"/>
              <a:pPr/>
              <a:t>11</a:t>
            </a:fld>
            <a:endParaRPr lang="en-US" altLang="ko-KR"/>
          </a:p>
        </p:txBody>
      </p:sp>
      <p:pic>
        <p:nvPicPr>
          <p:cNvPr id="17049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150" y="2812579"/>
            <a:ext cx="4951413" cy="296545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70496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84048" y="3165819"/>
            <a:ext cx="2362200" cy="19907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Sesame</a:t>
            </a:r>
            <a:endParaRPr lang="en-US" altLang="ko-KR"/>
          </a:p>
        </p:txBody>
      </p:sp>
      <p:sp>
        <p:nvSpPr>
          <p:cNvPr id="1689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“An Open Source RDF Schema-Based Repository and Querying Facility.”</a:t>
            </a:r>
          </a:p>
          <a:p>
            <a:r>
              <a:rPr lang="en-US" altLang="ko-KR" dirty="0" smtClean="0"/>
              <a:t>Can be used on </a:t>
            </a:r>
            <a:r>
              <a:rPr lang="en-US" altLang="ko-KR" dirty="0" err="1" smtClean="0"/>
              <a:t>PostgreSQL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 and Oracle 9i.</a:t>
            </a:r>
          </a:p>
          <a:p>
            <a:r>
              <a:rPr lang="en-US" altLang="ko-KR" dirty="0" smtClean="0"/>
              <a:t>RDQL, RQL, </a:t>
            </a:r>
            <a:r>
              <a:rPr lang="en-US" altLang="ko-KR" dirty="0" err="1" smtClean="0"/>
              <a:t>SeRQL</a:t>
            </a:r>
            <a:r>
              <a:rPr lang="en-US" altLang="ko-KR" dirty="0" smtClean="0"/>
              <a:t> support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A865B-431F-474B-9426-44C9723C09AF}" type="slidenum">
              <a:rPr lang="ko-KR" altLang="en-US" smtClean="0"/>
              <a:pPr/>
              <a:t>12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200" dirty="0" smtClean="0">
                <a:ea typeface="굴림" pitchFamily="50" charset="-127"/>
              </a:rPr>
              <a:t>Sesame</a:t>
            </a:r>
            <a:r>
              <a:rPr lang="en-US" altLang="ko-KR" dirty="0" smtClean="0">
                <a:ea typeface="굴림" pitchFamily="50" charset="-127"/>
              </a:rPr>
              <a:t/>
            </a:r>
            <a:br>
              <a:rPr lang="en-US" altLang="ko-KR" dirty="0" smtClean="0">
                <a:ea typeface="굴림" pitchFamily="50" charset="-127"/>
              </a:rPr>
            </a:br>
            <a:r>
              <a:rPr lang="en-US" altLang="ko-KR" dirty="0" smtClean="0">
                <a:ea typeface="굴림" pitchFamily="50" charset="-127"/>
              </a:rPr>
              <a:t>Sesame’s RDQL </a:t>
            </a:r>
            <a:r>
              <a:rPr lang="en-US" altLang="ko-KR" sz="2200" dirty="0" smtClean="0">
                <a:ea typeface="굴림" pitchFamily="50" charset="-127"/>
              </a:rPr>
              <a:t>(1/2)</a:t>
            </a:r>
            <a:endParaRPr lang="en-US" altLang="ko-KR" dirty="0">
              <a:ea typeface="굴림" pitchFamily="50" charset="-127"/>
            </a:endParaRPr>
          </a:p>
        </p:txBody>
      </p:sp>
      <p:pic>
        <p:nvPicPr>
          <p:cNvPr id="1690635" name="Picture 11" descr="ex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52369" y="1599472"/>
            <a:ext cx="4485041" cy="4970263"/>
          </a:xfrm>
          <a:noFill/>
          <a:ln/>
        </p:spPr>
      </p:pic>
      <p:sp>
        <p:nvSpPr>
          <p:cNvPr id="10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3364-3AC8-4F0F-AF8A-236BB41AF9F9}" type="slidenum">
              <a:rPr lang="ko-KR" altLang="en-US" smtClean="0"/>
              <a:pPr/>
              <a:t>13</a:t>
            </a:fld>
            <a:endParaRPr lang="en-US" altLang="ko-KR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171448" y="1071546"/>
            <a:ext cx="8801104" cy="542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t>RDF/XML test document, explored</a:t>
            </a:r>
            <a:r>
              <a:rPr kumimoji="0" lang="en-US" altLang="ko-KR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t> in Sesame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Running RDQL query and viewing the result</a:t>
            </a:r>
            <a:endParaRPr lang="ko-KR" altLang="en-US" dirty="0"/>
          </a:p>
        </p:txBody>
      </p:sp>
      <p:sp>
        <p:nvSpPr>
          <p:cNvPr id="1690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200" dirty="0" smtClean="0">
                <a:ea typeface="굴림" pitchFamily="50" charset="-127"/>
              </a:rPr>
              <a:t>Sesame</a:t>
            </a:r>
            <a:r>
              <a:rPr lang="en-US" altLang="ko-KR" dirty="0" smtClean="0">
                <a:ea typeface="굴림" pitchFamily="50" charset="-127"/>
              </a:rPr>
              <a:t/>
            </a:r>
            <a:br>
              <a:rPr lang="en-US" altLang="ko-KR" dirty="0" smtClean="0">
                <a:ea typeface="굴림" pitchFamily="50" charset="-127"/>
              </a:rPr>
            </a:br>
            <a:r>
              <a:rPr lang="en-US" altLang="ko-KR" dirty="0" smtClean="0">
                <a:ea typeface="굴림" pitchFamily="50" charset="-127"/>
              </a:rPr>
              <a:t>Sesame’s </a:t>
            </a:r>
            <a:r>
              <a:rPr lang="en-US" altLang="ko-KR" dirty="0" smtClean="0">
                <a:ea typeface="굴림" pitchFamily="50" charset="-127"/>
              </a:rPr>
              <a:t>RDQL </a:t>
            </a:r>
            <a:r>
              <a:rPr lang="en-US" altLang="ko-KR" sz="2200" dirty="0" smtClean="0">
                <a:ea typeface="굴림" pitchFamily="50" charset="-127"/>
              </a:rPr>
              <a:t>(2/2)</a:t>
            </a:r>
            <a:endParaRPr lang="en-US" altLang="ko-KR" dirty="0">
              <a:ea typeface="굴림" pitchFamily="50" charset="-127"/>
            </a:endParaRPr>
          </a:p>
        </p:txBody>
      </p:sp>
      <p:sp>
        <p:nvSpPr>
          <p:cNvPr id="10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3364-3AC8-4F0F-AF8A-236BB41AF9F9}" type="slidenum">
              <a:rPr lang="ko-KR" altLang="en-US"/>
              <a:pPr/>
              <a:t>14</a:t>
            </a:fld>
            <a:endParaRPr lang="en-US" altLang="ko-KR"/>
          </a:p>
        </p:txBody>
      </p:sp>
      <p:sp>
        <p:nvSpPr>
          <p:cNvPr id="169062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2069766"/>
            <a:ext cx="4013200" cy="4457700"/>
          </a:xfrm>
        </p:spPr>
        <p:txBody>
          <a:bodyPr/>
          <a:lstStyle/>
          <a:p>
            <a:endParaRPr lang="en-US" altLang="ko-KR" sz="2400">
              <a:ea typeface="굴림" pitchFamily="50" charset="-127"/>
            </a:endParaRPr>
          </a:p>
          <a:p>
            <a:pPr lvl="1">
              <a:buFont typeface="Wingdings" pitchFamily="2" charset="2"/>
              <a:buNone/>
            </a:pPr>
            <a:endParaRPr lang="en-US" altLang="ko-KR" sz="2000">
              <a:ea typeface="굴림" pitchFamily="50" charset="-127"/>
            </a:endParaRPr>
          </a:p>
        </p:txBody>
      </p:sp>
      <p:pic>
        <p:nvPicPr>
          <p:cNvPr id="1690633" name="Picture 9" descr="ex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74134" y="1645373"/>
            <a:ext cx="4954601" cy="3039793"/>
          </a:xfrm>
          <a:noFill/>
          <a:ln/>
        </p:spPr>
      </p:pic>
      <p:sp>
        <p:nvSpPr>
          <p:cNvPr id="11" name="직사각형 10"/>
          <p:cNvSpPr/>
          <p:nvPr/>
        </p:nvSpPr>
        <p:spPr>
          <a:xfrm>
            <a:off x="576650" y="2759684"/>
            <a:ext cx="4196837" cy="86496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0636" name="Text Box 12"/>
          <p:cNvSpPr txBox="1">
            <a:spLocks noChangeArrowheads="1"/>
          </p:cNvSpPr>
          <p:nvPr/>
        </p:nvSpPr>
        <p:spPr bwMode="auto">
          <a:xfrm>
            <a:off x="1827272" y="3124790"/>
            <a:ext cx="5743301" cy="2039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rgbClr val="99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SELECT  ?date</a:t>
            </a:r>
          </a:p>
          <a:p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WHERE  (?resource, &lt;</a:t>
            </a:r>
            <a:r>
              <a:rPr lang="en-US" altLang="ko-KR" sz="1100" dirty="0" err="1">
                <a:latin typeface="Courier New" pitchFamily="49" charset="0"/>
                <a:cs typeface="Courier New" pitchFamily="49" charset="0"/>
              </a:rPr>
              <a:t>rdf.type</a:t>
            </a:r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&gt;, &lt;</a:t>
            </a:r>
            <a:r>
              <a:rPr lang="en-US" altLang="ko-KR" sz="1100" dirty="0" err="1">
                <a:latin typeface="Courier New" pitchFamily="49" charset="0"/>
                <a:cs typeface="Courier New" pitchFamily="49" charset="0"/>
              </a:rPr>
              <a:t>pstcn:Movement</a:t>
            </a:r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&gt;),</a:t>
            </a:r>
          </a:p>
          <a:p>
            <a:r>
              <a:rPr lang="en-US" altLang="ko-KR" sz="1100" dirty="0" smtClean="0">
                <a:latin typeface="Courier New" pitchFamily="49" charset="0"/>
                <a:cs typeface="Courier New" pitchFamily="49" charset="0"/>
              </a:rPr>
              <a:t>       (?</a:t>
            </a:r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resource, &lt;</a:t>
            </a:r>
            <a:r>
              <a:rPr lang="en-US" altLang="ko-KR" sz="1100" dirty="0" err="1">
                <a:latin typeface="Courier New" pitchFamily="49" charset="0"/>
                <a:cs typeface="Courier New" pitchFamily="49" charset="0"/>
              </a:rPr>
              <a:t>pstcn:movementType</a:t>
            </a:r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&gt;, ?value),</a:t>
            </a:r>
          </a:p>
          <a:p>
            <a:r>
              <a:rPr lang="en-US" altLang="ko-KR" sz="1100" dirty="0" smtClean="0">
                <a:latin typeface="Courier New" pitchFamily="49" charset="0"/>
                <a:cs typeface="Courier New" pitchFamily="49" charset="0"/>
              </a:rPr>
              <a:t>       (?</a:t>
            </a:r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resource, &lt;</a:t>
            </a:r>
            <a:r>
              <a:rPr lang="en-US" altLang="ko-KR" sz="1100" dirty="0" err="1">
                <a:latin typeface="Courier New" pitchFamily="49" charset="0"/>
                <a:cs typeface="Courier New" pitchFamily="49" charset="0"/>
              </a:rPr>
              <a:t>dc:date</a:t>
            </a:r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&gt;, ?date)</a:t>
            </a:r>
          </a:p>
          <a:p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AND  (?value </a:t>
            </a:r>
            <a:r>
              <a:rPr lang="en-US" altLang="ko-KR" sz="1100" dirty="0" err="1">
                <a:latin typeface="Courier New" pitchFamily="49" charset="0"/>
                <a:cs typeface="Courier New" pitchFamily="49" charset="0"/>
              </a:rPr>
              <a:t>eq</a:t>
            </a:r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 “Add”)</a:t>
            </a:r>
          </a:p>
          <a:p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USING  </a:t>
            </a:r>
            <a:r>
              <a:rPr lang="en-US" altLang="ko-KR" sz="1100" dirty="0" err="1">
                <a:latin typeface="Courier New" pitchFamily="49" charset="0"/>
                <a:cs typeface="Courier New" pitchFamily="49" charset="0"/>
              </a:rPr>
              <a:t>pstcn</a:t>
            </a:r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  FOR  &lt;http://burningbird.net/postcon/elements/1.0&gt;,</a:t>
            </a:r>
          </a:p>
          <a:p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ko-KR" sz="1100" dirty="0" err="1" smtClean="0">
                <a:latin typeface="Courier New" pitchFamily="49" charset="0"/>
                <a:cs typeface="Courier New" pitchFamily="49" charset="0"/>
              </a:rPr>
              <a:t>rdf</a:t>
            </a:r>
            <a:r>
              <a:rPr lang="en-US" altLang="ko-KR" sz="11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FOR  &lt;http://www.w3.org/1999/02/22-rdf.syntax-ns#&gt;,</a:t>
            </a:r>
          </a:p>
          <a:p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ko-KR" sz="1100" dirty="0" smtClean="0">
                <a:latin typeface="Courier New" pitchFamily="49" charset="0"/>
                <a:cs typeface="Courier New" pitchFamily="49" charset="0"/>
              </a:rPr>
              <a:t>dc  </a:t>
            </a:r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FOR  &lt;http://purl.org/dc/elements/1.1/&gt;</a:t>
            </a:r>
          </a:p>
        </p:txBody>
      </p:sp>
      <p:pic>
        <p:nvPicPr>
          <p:cNvPr id="1690637" name="Picture 13" descr="resul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928" y="5376767"/>
            <a:ext cx="2098674" cy="99085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3" name="아래쪽 화살표 12"/>
          <p:cNvSpPr/>
          <p:nvPr/>
        </p:nvSpPr>
        <p:spPr>
          <a:xfrm rot="18038052">
            <a:off x="1408669" y="3542279"/>
            <a:ext cx="387179" cy="5025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906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90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690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90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90636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200" dirty="0" smtClean="0"/>
              <a:t>Sesame</a:t>
            </a:r>
            <a:br>
              <a:rPr lang="en-US" altLang="ko-KR" sz="2200" dirty="0" smtClean="0"/>
            </a:br>
            <a:r>
              <a:rPr lang="en-US" altLang="ko-KR" dirty="0" smtClean="0"/>
              <a:t>RQL</a:t>
            </a:r>
            <a:endParaRPr lang="en-US" altLang="ko-KR" dirty="0"/>
          </a:p>
        </p:txBody>
      </p:sp>
      <p:sp>
        <p:nvSpPr>
          <p:cNvPr id="1695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RQL</a:t>
            </a:r>
          </a:p>
          <a:p>
            <a:pPr lvl="1"/>
            <a:r>
              <a:rPr lang="en-US" altLang="ko-KR" dirty="0" smtClean="0"/>
              <a:t>Querying at the semantic level</a:t>
            </a:r>
          </a:p>
          <a:p>
            <a:pPr lvl="1"/>
            <a:r>
              <a:rPr lang="en-US" altLang="ko-KR" dirty="0" smtClean="0"/>
              <a:t>Adopts the syntax of OQL</a:t>
            </a:r>
          </a:p>
          <a:p>
            <a:pPr lvl="1"/>
            <a:r>
              <a:rPr lang="en-US" altLang="ko-KR" dirty="0" smtClean="0"/>
              <a:t>A functional language</a:t>
            </a:r>
          </a:p>
          <a:p>
            <a:pPr lvl="1"/>
            <a:r>
              <a:rPr lang="en-US" altLang="ko-KR" dirty="0" smtClean="0"/>
              <a:t>Queries</a:t>
            </a:r>
          </a:p>
          <a:p>
            <a:pPr lvl="2"/>
            <a:r>
              <a:rPr lang="en-US" altLang="ko-KR" dirty="0" smtClean="0"/>
              <a:t>Access to the RDF Schema specific contents of an RDF triple store</a:t>
            </a:r>
          </a:p>
          <a:p>
            <a:pPr lvl="2"/>
            <a:r>
              <a:rPr lang="en-US" altLang="ko-KR" dirty="0" smtClean="0"/>
              <a:t>The structure of the subclass hierarchy</a:t>
            </a:r>
          </a:p>
          <a:p>
            <a:pPr lvl="2"/>
            <a:r>
              <a:rPr lang="en-US" altLang="ko-KR" dirty="0" smtClean="0"/>
              <a:t>Match patterns along entire paths in RDF/RDF Schema graphs</a:t>
            </a:r>
          </a:p>
          <a:p>
            <a:pPr lvl="2">
              <a:buNone/>
            </a:pPr>
            <a:endParaRPr lang="en-US" altLang="ko-KR" sz="1400" dirty="0" smtClean="0">
              <a:latin typeface="Courier New" pitchFamily="49" charset="0"/>
              <a:cs typeface="Courier New" pitchFamily="49" charset="0"/>
            </a:endParaRPr>
          </a:p>
          <a:p>
            <a:pPr lvl="2">
              <a:buNone/>
            </a:pP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 select Y</a:t>
            </a:r>
          </a:p>
          <a:p>
            <a:pPr lvl="2">
              <a:buNone/>
            </a:pP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  from </a:t>
            </a:r>
            <a:r>
              <a:rPr lang="en-US" altLang="ko-KR" sz="1400" dirty="0" err="1" smtClean="0">
                <a:latin typeface="Courier New" pitchFamily="49" charset="0"/>
                <a:cs typeface="Courier New" pitchFamily="49" charset="0"/>
              </a:rPr>
              <a:t>FamousWriter</a:t>
            </a: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{X}.</a:t>
            </a:r>
            <a:r>
              <a:rPr lang="en-US" altLang="ko-KR" sz="1400" dirty="0" err="1" smtClean="0">
                <a:latin typeface="Courier New" pitchFamily="49" charset="0"/>
                <a:cs typeface="Courier New" pitchFamily="49" charset="0"/>
              </a:rPr>
              <a:t>hasWritten</a:t>
            </a: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{Y}</a:t>
            </a:r>
          </a:p>
          <a:p>
            <a:pPr lvl="1"/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BE225-2C26-42EB-ADEB-48FEDB897FCF}" type="slidenum">
              <a:rPr lang="ko-KR" altLang="en-US" smtClean="0"/>
              <a:pPr/>
              <a:t>15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69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200" dirty="0" smtClean="0">
                <a:ea typeface="굴림" pitchFamily="50" charset="-127"/>
              </a:rPr>
              <a:t>Sesame</a:t>
            </a:r>
            <a:r>
              <a:rPr lang="en-US" altLang="ko-KR" dirty="0" smtClean="0">
                <a:ea typeface="굴림" pitchFamily="50" charset="-127"/>
              </a:rPr>
              <a:t/>
            </a:r>
            <a:br>
              <a:rPr lang="en-US" altLang="ko-KR" dirty="0" smtClean="0">
                <a:ea typeface="굴림" pitchFamily="50" charset="-127"/>
              </a:rPr>
            </a:br>
            <a:r>
              <a:rPr lang="en-US" altLang="ko-KR" dirty="0" smtClean="0">
                <a:ea typeface="굴림" pitchFamily="50" charset="-127"/>
              </a:rPr>
              <a:t>Sesame’s </a:t>
            </a:r>
            <a:r>
              <a:rPr lang="en-US" altLang="ko-KR" dirty="0">
                <a:ea typeface="굴림" pitchFamily="50" charset="-127"/>
              </a:rPr>
              <a:t>RQL</a:t>
            </a:r>
          </a:p>
        </p:txBody>
      </p:sp>
      <p:sp>
        <p:nvSpPr>
          <p:cNvPr id="9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EDD33-E266-4DF8-8A45-A68DA4065F2E}" type="slidenum">
              <a:rPr lang="ko-KR" altLang="en-US"/>
              <a:pPr/>
              <a:t>16</a:t>
            </a:fld>
            <a:endParaRPr lang="en-US" altLang="ko-KR"/>
          </a:p>
        </p:txBody>
      </p:sp>
      <p:sp>
        <p:nvSpPr>
          <p:cNvPr id="1693700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600200"/>
            <a:ext cx="4013200" cy="4457700"/>
          </a:xfrm>
        </p:spPr>
        <p:txBody>
          <a:bodyPr/>
          <a:lstStyle/>
          <a:p>
            <a:endParaRPr lang="en-US" altLang="ko-KR" sz="2400">
              <a:ea typeface="굴림" pitchFamily="50" charset="-127"/>
            </a:endParaRPr>
          </a:p>
          <a:p>
            <a:pPr lvl="1">
              <a:buFont typeface="Wingdings" pitchFamily="2" charset="2"/>
              <a:buNone/>
            </a:pPr>
            <a:endParaRPr lang="en-US" altLang="ko-KR" sz="2000">
              <a:ea typeface="굴림" pitchFamily="50" charset="-127"/>
            </a:endParaRPr>
          </a:p>
        </p:txBody>
      </p:sp>
      <p:pic>
        <p:nvPicPr>
          <p:cNvPr id="1693708" name="Picture 12" descr="ex3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45990" y="1645166"/>
            <a:ext cx="4007074" cy="3264586"/>
          </a:xfrm>
          <a:noFill/>
          <a:ln/>
        </p:spPr>
      </p:pic>
      <p:sp>
        <p:nvSpPr>
          <p:cNvPr id="11" name="직사각형 10"/>
          <p:cNvSpPr/>
          <p:nvPr/>
        </p:nvSpPr>
        <p:spPr>
          <a:xfrm>
            <a:off x="436605" y="2644352"/>
            <a:ext cx="3822358" cy="74139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3711" name="Text Box 15"/>
          <p:cNvSpPr txBox="1">
            <a:spLocks noChangeArrowheads="1"/>
          </p:cNvSpPr>
          <p:nvPr/>
        </p:nvSpPr>
        <p:spPr bwMode="auto">
          <a:xfrm>
            <a:off x="1200966" y="3268148"/>
            <a:ext cx="6345237" cy="7694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rgbClr val="99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SELECT  *</a:t>
            </a:r>
          </a:p>
          <a:p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FROM  http://burningbird.net/postcon/elements/1.0/related  {X} .</a:t>
            </a:r>
          </a:p>
          <a:p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http://purl.org/dc/elements/1.1/title  {Y}</a:t>
            </a:r>
          </a:p>
        </p:txBody>
      </p:sp>
      <p:sp>
        <p:nvSpPr>
          <p:cNvPr id="10" name="내용 개체 틀 8"/>
          <p:cNvSpPr txBox="1">
            <a:spLocks/>
          </p:cNvSpPr>
          <p:nvPr/>
        </p:nvSpPr>
        <p:spPr>
          <a:xfrm>
            <a:off x="171448" y="1071546"/>
            <a:ext cx="8801104" cy="542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t>Running RQL query and viewing the result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  <p:sp>
        <p:nvSpPr>
          <p:cNvPr id="12" name="아래쪽 화살표 11"/>
          <p:cNvSpPr/>
          <p:nvPr/>
        </p:nvSpPr>
        <p:spPr>
          <a:xfrm rot="18668850">
            <a:off x="774356" y="2932680"/>
            <a:ext cx="387179" cy="5025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93709" name="Picture 13" descr="result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957384" y="4997151"/>
            <a:ext cx="5791200" cy="1219200"/>
          </a:xfr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937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93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693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93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937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200" dirty="0" smtClean="0"/>
              <a:t>Sesame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SeRQL</a:t>
            </a:r>
            <a:r>
              <a:rPr lang="en-US" altLang="ko-KR" dirty="0" smtClean="0"/>
              <a:t> </a:t>
            </a:r>
            <a:r>
              <a:rPr lang="en-US" altLang="ko-KR" sz="2200" dirty="0" smtClean="0"/>
              <a:t>(1/4)</a:t>
            </a:r>
            <a:endParaRPr lang="en-US" altLang="ko-KR" sz="2200" dirty="0"/>
          </a:p>
        </p:txBody>
      </p:sp>
      <p:sp>
        <p:nvSpPr>
          <p:cNvPr id="1694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SeRQL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“Sesame RDF Query Language”</a:t>
            </a:r>
          </a:p>
          <a:p>
            <a:pPr lvl="1"/>
            <a:r>
              <a:rPr lang="en-US" altLang="ko-KR" dirty="0" smtClean="0"/>
              <a:t>combines the best features of other (query) languages (RQL, RDQL, </a:t>
            </a:r>
            <a:br>
              <a:rPr lang="en-US" altLang="ko-KR" dirty="0" smtClean="0"/>
            </a:br>
            <a:r>
              <a:rPr lang="en-US" altLang="ko-KR" dirty="0" smtClean="0"/>
              <a:t>N-Triples, N3) and adds some of its own</a:t>
            </a:r>
          </a:p>
          <a:p>
            <a:pPr lvl="1"/>
            <a:r>
              <a:rPr lang="en-US" altLang="ko-KR" dirty="0" smtClean="0"/>
              <a:t>most important features:</a:t>
            </a:r>
          </a:p>
          <a:p>
            <a:pPr lvl="2"/>
            <a:r>
              <a:rPr lang="en-US" altLang="ko-KR" dirty="0" smtClean="0"/>
              <a:t>Graph transformation</a:t>
            </a:r>
          </a:p>
          <a:p>
            <a:pPr lvl="2"/>
            <a:r>
              <a:rPr lang="en-US" altLang="ko-KR" dirty="0" smtClean="0"/>
              <a:t>Schema awareness – RDF Schema support</a:t>
            </a:r>
          </a:p>
          <a:p>
            <a:pPr lvl="2"/>
            <a:r>
              <a:rPr lang="en-US" altLang="ko-KR" dirty="0" err="1" smtClean="0"/>
              <a:t>Datatyping</a:t>
            </a:r>
            <a:r>
              <a:rPr lang="en-US" altLang="ko-KR" dirty="0" smtClean="0"/>
              <a:t> – XML Schema data type support</a:t>
            </a:r>
          </a:p>
          <a:p>
            <a:pPr lvl="2"/>
            <a:r>
              <a:rPr lang="en-US" altLang="ko-KR" dirty="0" smtClean="0"/>
              <a:t>Optional path matching</a:t>
            </a:r>
          </a:p>
          <a:p>
            <a:pPr lvl="2"/>
            <a:r>
              <a:rPr lang="en-US" altLang="ko-KR" dirty="0" smtClean="0"/>
              <a:t>Expressive path expression syntax</a:t>
            </a:r>
          </a:p>
          <a:p>
            <a:pPr lvl="1"/>
            <a:r>
              <a:rPr lang="en-US" altLang="ko-KR" dirty="0" err="1" smtClean="0"/>
              <a:t>SeRQL</a:t>
            </a:r>
            <a:r>
              <a:rPr lang="en-US" altLang="ko-KR" dirty="0" smtClean="0"/>
              <a:t>-S, </a:t>
            </a:r>
            <a:r>
              <a:rPr lang="en-US" altLang="ko-KR" dirty="0" err="1" smtClean="0"/>
              <a:t>SeRQL</a:t>
            </a:r>
            <a:r>
              <a:rPr lang="en-US" altLang="ko-KR" dirty="0" smtClean="0"/>
              <a:t>-C</a:t>
            </a:r>
          </a:p>
          <a:p>
            <a:pPr lvl="1"/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9397F-A0F7-4C3C-BC42-AECA78AB9FC7}" type="slidenum">
              <a:rPr lang="ko-KR" altLang="en-US" smtClean="0"/>
              <a:pPr/>
              <a:t>17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200" dirty="0" smtClean="0">
                <a:solidFill>
                  <a:prstClr val="white"/>
                </a:solidFill>
              </a:rPr>
              <a:t>Sesame</a:t>
            </a:r>
            <a:r>
              <a:rPr lang="en-US" altLang="ko-KR" dirty="0" smtClean="0">
                <a:solidFill>
                  <a:prstClr val="white"/>
                </a:solidFill>
              </a:rPr>
              <a:t/>
            </a:r>
            <a:br>
              <a:rPr lang="en-US" altLang="ko-KR" dirty="0" smtClean="0">
                <a:solidFill>
                  <a:prstClr val="white"/>
                </a:solidFill>
              </a:rPr>
            </a:br>
            <a:r>
              <a:rPr lang="en-US" altLang="ko-KR" dirty="0" err="1" smtClean="0">
                <a:solidFill>
                  <a:prstClr val="white"/>
                </a:solidFill>
              </a:rPr>
              <a:t>SeRQL</a:t>
            </a: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en-US" altLang="ko-KR" sz="2200" dirty="0" smtClean="0">
                <a:solidFill>
                  <a:prstClr val="white"/>
                </a:solidFill>
              </a:rPr>
              <a:t>(2/4</a:t>
            </a:r>
            <a:r>
              <a:rPr lang="en-US" altLang="ko-KR" sz="2200" dirty="0" smtClean="0">
                <a:solidFill>
                  <a:prstClr val="white"/>
                </a:solidFill>
              </a:rPr>
              <a:t>)</a:t>
            </a:r>
            <a:endParaRPr lang="en-US" altLang="ko-KR" dirty="0"/>
          </a:p>
        </p:txBody>
      </p:sp>
      <p:sp>
        <p:nvSpPr>
          <p:cNvPr id="16967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SeRQL</a:t>
            </a:r>
            <a:r>
              <a:rPr lang="en-US" altLang="ko-KR" dirty="0" smtClean="0"/>
              <a:t>-S</a:t>
            </a:r>
          </a:p>
          <a:p>
            <a:pPr lvl="1"/>
            <a:r>
              <a:rPr lang="en-US" altLang="ko-KR" dirty="0" smtClean="0"/>
              <a:t>Select queries</a:t>
            </a:r>
          </a:p>
          <a:p>
            <a:pPr lvl="2">
              <a:buNone/>
            </a:pP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SELECT O, S</a:t>
            </a:r>
          </a:p>
          <a:p>
            <a:pPr lvl="2">
              <a:buNone/>
            </a:pP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FROM {S} &lt;</a:t>
            </a:r>
            <a:r>
              <a:rPr lang="en-US" altLang="ko-KR" sz="1400" dirty="0" err="1" smtClean="0">
                <a:latin typeface="Courier New" pitchFamily="49" charset="0"/>
                <a:cs typeface="Courier New" pitchFamily="49" charset="0"/>
              </a:rPr>
              <a:t>rdfs:label</a:t>
            </a: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&gt; {O}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SeRQL</a:t>
            </a:r>
            <a:r>
              <a:rPr lang="en-US" altLang="ko-KR" dirty="0" smtClean="0"/>
              <a:t>-C</a:t>
            </a:r>
          </a:p>
          <a:p>
            <a:pPr lvl="1"/>
            <a:r>
              <a:rPr lang="en-US" altLang="ko-KR" dirty="0" smtClean="0"/>
              <a:t>Construct queries</a:t>
            </a:r>
          </a:p>
          <a:p>
            <a:pPr lvl="2">
              <a:buNone/>
            </a:pP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CONSTRUCT</a:t>
            </a:r>
          </a:p>
          <a:p>
            <a:pPr lvl="2">
              <a:buNone/>
            </a:pP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   {Artist} &lt;</a:t>
            </a:r>
            <a:r>
              <a:rPr lang="en-US" altLang="ko-KR" sz="1400" dirty="0" err="1" smtClean="0">
                <a:latin typeface="Courier New" pitchFamily="49" charset="0"/>
                <a:cs typeface="Courier New" pitchFamily="49" charset="0"/>
              </a:rPr>
              <a:t>rdf:type</a:t>
            </a: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&gt; {&lt;</a:t>
            </a:r>
            <a:r>
              <a:rPr lang="en-US" altLang="ko-KR" sz="1400" dirty="0" err="1" smtClean="0">
                <a:latin typeface="Courier New" pitchFamily="49" charset="0"/>
                <a:cs typeface="Courier New" pitchFamily="49" charset="0"/>
              </a:rPr>
              <a:t>art:Painter</a:t>
            </a: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&gt;};</a:t>
            </a:r>
          </a:p>
          <a:p>
            <a:pPr lvl="2">
              <a:buNone/>
            </a:pP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             &lt;</a:t>
            </a:r>
            <a:r>
              <a:rPr lang="en-US" altLang="ko-KR" sz="1400" dirty="0" err="1" smtClean="0">
                <a:latin typeface="Courier New" pitchFamily="49" charset="0"/>
                <a:cs typeface="Courier New" pitchFamily="49" charset="0"/>
              </a:rPr>
              <a:t>art:hasPainted</a:t>
            </a: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&gt; {Painting}</a:t>
            </a:r>
          </a:p>
          <a:p>
            <a:pPr lvl="2">
              <a:buNone/>
            </a:pP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FROM </a:t>
            </a:r>
            <a:endParaRPr lang="en-US" altLang="ko-KR" sz="1400" dirty="0" smtClean="0">
              <a:latin typeface="Courier New" pitchFamily="49" charset="0"/>
              <a:cs typeface="Courier New" pitchFamily="49" charset="0"/>
            </a:endParaRPr>
          </a:p>
          <a:p>
            <a:pPr lvl="2">
              <a:buNone/>
            </a:pP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    {Artist} &lt;</a:t>
            </a:r>
            <a:r>
              <a:rPr lang="en-US" altLang="ko-KR" sz="1400" dirty="0" err="1" smtClean="0">
                <a:latin typeface="Courier New" pitchFamily="49" charset="0"/>
                <a:cs typeface="Courier New" pitchFamily="49" charset="0"/>
              </a:rPr>
              <a:t>rdfs:type</a:t>
            </a: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&gt; {&lt;</a:t>
            </a:r>
            <a:r>
              <a:rPr lang="en-US" altLang="ko-KR" sz="1400" dirty="0" err="1" smtClean="0">
                <a:latin typeface="Courier New" pitchFamily="49" charset="0"/>
                <a:cs typeface="Courier New" pitchFamily="49" charset="0"/>
              </a:rPr>
              <a:t>art:Artist</a:t>
            </a: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&gt;};</a:t>
            </a:r>
          </a:p>
          <a:p>
            <a:pPr lvl="2">
              <a:buNone/>
            </a:pP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             &lt;</a:t>
            </a:r>
            <a:r>
              <a:rPr lang="en-US" altLang="ko-KR" sz="1400" dirty="0" err="1" smtClean="0">
                <a:latin typeface="Courier New" pitchFamily="49" charset="0"/>
                <a:cs typeface="Courier New" pitchFamily="49" charset="0"/>
              </a:rPr>
              <a:t>art:hasCreated</a:t>
            </a: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&gt; {Painting} &lt;</a:t>
            </a:r>
            <a:r>
              <a:rPr lang="en-US" altLang="ko-KR" sz="1400" dirty="0" err="1" smtClean="0">
                <a:latin typeface="Courier New" pitchFamily="49" charset="0"/>
                <a:cs typeface="Courier New" pitchFamily="49" charset="0"/>
              </a:rPr>
              <a:t>rdf:type</a:t>
            </a: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&gt; {&lt;</a:t>
            </a:r>
            <a:r>
              <a:rPr lang="en-US" altLang="ko-KR" sz="1400" dirty="0" err="1" smtClean="0">
                <a:latin typeface="Courier New" pitchFamily="49" charset="0"/>
                <a:cs typeface="Courier New" pitchFamily="49" charset="0"/>
              </a:rPr>
              <a:t>art:Painting</a:t>
            </a: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&gt;}</a:t>
            </a:r>
            <a:endParaRPr lang="en-US" altLang="ko-KR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CCDC-CB05-4D0E-9DCE-5AE7B34B06B0}" type="slidenum">
              <a:rPr lang="ko-KR" altLang="en-US" smtClean="0"/>
              <a:pPr/>
              <a:t>18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200" dirty="0" smtClean="0">
                <a:solidFill>
                  <a:prstClr val="white"/>
                </a:solidFill>
              </a:rPr>
              <a:t>Sesame</a:t>
            </a:r>
            <a:r>
              <a:rPr lang="en-US" altLang="ko-KR" dirty="0" smtClean="0">
                <a:solidFill>
                  <a:prstClr val="white"/>
                </a:solidFill>
              </a:rPr>
              <a:t/>
            </a:r>
            <a:br>
              <a:rPr lang="en-US" altLang="ko-KR" dirty="0" smtClean="0">
                <a:solidFill>
                  <a:prstClr val="white"/>
                </a:solidFill>
              </a:rPr>
            </a:br>
            <a:r>
              <a:rPr lang="en-US" altLang="ko-KR" dirty="0" err="1" smtClean="0">
                <a:solidFill>
                  <a:prstClr val="white"/>
                </a:solidFill>
              </a:rPr>
              <a:t>SeRQL</a:t>
            </a: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en-US" altLang="ko-KR" sz="2200" dirty="0" smtClean="0">
                <a:solidFill>
                  <a:prstClr val="white"/>
                </a:solidFill>
              </a:rPr>
              <a:t>(3/4</a:t>
            </a:r>
            <a:r>
              <a:rPr lang="en-US" altLang="ko-KR" sz="2200" dirty="0" smtClean="0">
                <a:solidFill>
                  <a:prstClr val="white"/>
                </a:solidFill>
              </a:rPr>
              <a:t>)</a:t>
            </a:r>
            <a:endParaRPr lang="en-US" altLang="ko-KR" dirty="0">
              <a:ea typeface="굴림" pitchFamily="50" charset="-127"/>
            </a:endParaRPr>
          </a:p>
        </p:txBody>
      </p:sp>
      <p:pic>
        <p:nvPicPr>
          <p:cNvPr id="1698827" name="Picture 11" descr="ex2_n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86267" y="1929648"/>
            <a:ext cx="4921985" cy="3869796"/>
          </a:xfrm>
          <a:noFill/>
          <a:ln/>
        </p:spPr>
      </p:pic>
      <p:sp>
        <p:nvSpPr>
          <p:cNvPr id="12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2DC04-9B68-4722-83E8-ED9F6318E15F}" type="slidenum">
              <a:rPr lang="ko-KR" altLang="en-US" smtClean="0"/>
              <a:pPr/>
              <a:t>19</a:t>
            </a:fld>
            <a:endParaRPr lang="en-US" altLang="ko-KR"/>
          </a:p>
        </p:txBody>
      </p:sp>
      <p:sp>
        <p:nvSpPr>
          <p:cNvPr id="16988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913244"/>
            <a:ext cx="7478713" cy="1160463"/>
          </a:xfrm>
        </p:spPr>
        <p:txBody>
          <a:bodyPr/>
          <a:lstStyle/>
          <a:p>
            <a:endParaRPr lang="en-US" altLang="ko-KR" sz="2400" smtClean="0">
              <a:ea typeface="굴림" pitchFamily="50" charset="-127"/>
            </a:endParaRPr>
          </a:p>
          <a:p>
            <a:pPr lvl="1">
              <a:buFont typeface="Wingdings" pitchFamily="2" charset="2"/>
              <a:buNone/>
            </a:pPr>
            <a:endParaRPr lang="en-US" altLang="ko-KR" sz="2000">
              <a:ea typeface="굴림" pitchFamily="50" charset="-127"/>
            </a:endParaRPr>
          </a:p>
        </p:txBody>
      </p:sp>
      <p:pic>
        <p:nvPicPr>
          <p:cNvPr id="1698825" name="Picture 9" descr="ex2_ntriples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2447453" y="1412648"/>
            <a:ext cx="6554200" cy="3108326"/>
          </a:xfrm>
          <a:ln/>
        </p:spPr>
      </p:pic>
      <p:sp>
        <p:nvSpPr>
          <p:cNvPr id="1698828" name="Text Box 12"/>
          <p:cNvSpPr txBox="1">
            <a:spLocks noChangeArrowheads="1"/>
          </p:cNvSpPr>
          <p:nvPr/>
        </p:nvSpPr>
        <p:spPr bwMode="auto">
          <a:xfrm>
            <a:off x="206375" y="3468994"/>
            <a:ext cx="4481513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endParaRPr lang="ko-KR" altLang="en-US" sz="2000"/>
          </a:p>
        </p:txBody>
      </p:sp>
      <p:sp>
        <p:nvSpPr>
          <p:cNvPr id="18" name="직사각형 17"/>
          <p:cNvSpPr/>
          <p:nvPr/>
        </p:nvSpPr>
        <p:spPr>
          <a:xfrm>
            <a:off x="3429000" y="3454175"/>
            <a:ext cx="795866" cy="203200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85333" y="4072244"/>
            <a:ext cx="829734" cy="186267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522837" y="4096725"/>
            <a:ext cx="6382265" cy="318761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37980" y="4723033"/>
            <a:ext cx="3090105" cy="1051697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1" idx="2"/>
            <a:endCxn id="27" idx="0"/>
          </p:cNvCxnSpPr>
          <p:nvPr/>
        </p:nvCxnSpPr>
        <p:spPr>
          <a:xfrm rot="5400000">
            <a:off x="5072551" y="4581373"/>
            <a:ext cx="807306" cy="4755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2" idx="3"/>
            <a:endCxn id="27" idx="1"/>
          </p:cNvCxnSpPr>
          <p:nvPr/>
        </p:nvCxnSpPr>
        <p:spPr>
          <a:xfrm>
            <a:off x="3328085" y="5248882"/>
            <a:ext cx="1548714" cy="1585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76799" y="522279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  <a:latin typeface="Corbel" pitchFamily="34" charset="0"/>
              </a:rPr>
              <a:t>result</a:t>
            </a:r>
            <a:endParaRPr lang="ko-KR" altLang="en-US" dirty="0">
              <a:solidFill>
                <a:srgbClr val="C00000"/>
              </a:solidFill>
              <a:latin typeface="Corbe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itchFamily="50" charset="-127"/>
              </a:rPr>
              <a:t>Outline</a:t>
            </a:r>
            <a:endParaRPr lang="en-US" altLang="ko-KR" dirty="0">
              <a:ea typeface="굴림" pitchFamily="50" charset="-127"/>
            </a:endParaRPr>
          </a:p>
        </p:txBody>
      </p:sp>
      <p:sp>
        <p:nvSpPr>
          <p:cNvPr id="1630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RDF and the Relational Data Model</a:t>
            </a:r>
          </a:p>
          <a:p>
            <a:r>
              <a:rPr lang="en-US" altLang="ko-KR" dirty="0">
                <a:ea typeface="굴림" pitchFamily="50" charset="-127"/>
              </a:rPr>
              <a:t>The RDF Query Language Issue</a:t>
            </a:r>
          </a:p>
          <a:p>
            <a:r>
              <a:rPr lang="en-US" altLang="ko-KR" dirty="0">
                <a:ea typeface="굴림" pitchFamily="50" charset="-127"/>
              </a:rPr>
              <a:t>Roots: </a:t>
            </a:r>
            <a:r>
              <a:rPr lang="en-US" altLang="ko-KR" dirty="0" err="1">
                <a:ea typeface="굴림" pitchFamily="50" charset="-127"/>
              </a:rPr>
              <a:t>rdfDB</a:t>
            </a:r>
            <a:r>
              <a:rPr lang="en-US" altLang="ko-KR" dirty="0">
                <a:ea typeface="굴림" pitchFamily="50" charset="-127"/>
              </a:rPr>
              <a:t> QL</a:t>
            </a:r>
          </a:p>
          <a:p>
            <a:r>
              <a:rPr lang="en-US" altLang="ko-KR" dirty="0">
                <a:ea typeface="굴림" pitchFamily="50" charset="-127"/>
              </a:rPr>
              <a:t>Inkling and </a:t>
            </a:r>
            <a:r>
              <a:rPr lang="en-US" altLang="ko-KR" dirty="0" err="1">
                <a:ea typeface="굴림" pitchFamily="50" charset="-127"/>
              </a:rPr>
              <a:t>SquishQL</a:t>
            </a:r>
            <a:endParaRPr lang="en-US" altLang="ko-KR" dirty="0">
              <a:ea typeface="굴림" pitchFamily="50" charset="-127"/>
            </a:endParaRPr>
          </a:p>
          <a:p>
            <a:r>
              <a:rPr lang="en-US" altLang="ko-KR" dirty="0">
                <a:ea typeface="굴림" pitchFamily="50" charset="-127"/>
              </a:rPr>
              <a:t>RDQL</a:t>
            </a:r>
          </a:p>
          <a:p>
            <a:r>
              <a:rPr lang="en-US" altLang="ko-KR" dirty="0">
                <a:ea typeface="굴림" pitchFamily="50" charset="-127"/>
              </a:rPr>
              <a:t>Jena’s RDQL</a:t>
            </a:r>
          </a:p>
          <a:p>
            <a:r>
              <a:rPr lang="en-US" altLang="ko-KR" dirty="0">
                <a:ea typeface="굴림" pitchFamily="50" charset="-127"/>
              </a:rPr>
              <a:t>Sesame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C5C8-B07D-4CBB-9CF7-D8A031E6FD8C}" type="slidenum">
              <a:rPr lang="ko-KR" altLang="en-US"/>
              <a:pPr/>
              <a:t>2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200" dirty="0" smtClean="0">
                <a:solidFill>
                  <a:prstClr val="white"/>
                </a:solidFill>
              </a:rPr>
              <a:t>Sesame</a:t>
            </a:r>
            <a:r>
              <a:rPr lang="en-US" altLang="ko-KR" dirty="0" smtClean="0">
                <a:solidFill>
                  <a:prstClr val="white"/>
                </a:solidFill>
              </a:rPr>
              <a:t/>
            </a:r>
            <a:br>
              <a:rPr lang="en-US" altLang="ko-KR" dirty="0" smtClean="0">
                <a:solidFill>
                  <a:prstClr val="white"/>
                </a:solidFill>
              </a:rPr>
            </a:br>
            <a:r>
              <a:rPr lang="en-US" altLang="ko-KR" dirty="0" err="1" smtClean="0">
                <a:solidFill>
                  <a:prstClr val="white"/>
                </a:solidFill>
              </a:rPr>
              <a:t>SeRQL</a:t>
            </a: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en-US" altLang="ko-KR" sz="2200" dirty="0" smtClean="0">
                <a:solidFill>
                  <a:prstClr val="white"/>
                </a:solidFill>
              </a:rPr>
              <a:t>(4/4</a:t>
            </a:r>
            <a:r>
              <a:rPr lang="en-US" altLang="ko-KR" sz="2200" dirty="0" smtClean="0">
                <a:solidFill>
                  <a:prstClr val="white"/>
                </a:solidFill>
              </a:rPr>
              <a:t>)</a:t>
            </a:r>
            <a:endParaRPr lang="en-US" altLang="ko-KR" dirty="0">
              <a:ea typeface="굴림" pitchFamily="50" charset="-127"/>
            </a:endParaRPr>
          </a:p>
        </p:txBody>
      </p:sp>
      <p:pic>
        <p:nvPicPr>
          <p:cNvPr id="1699848" name="Picture 8" descr="ex3_n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03322" y="1318917"/>
            <a:ext cx="5311505" cy="5065413"/>
          </a:xfr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0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9C642-FDCD-410C-857E-4D5D696876E4}" type="slidenum">
              <a:rPr lang="ko-KR" altLang="en-US"/>
              <a:pPr/>
              <a:t>20</a:t>
            </a:fld>
            <a:endParaRPr lang="en-US" altLang="ko-KR"/>
          </a:p>
        </p:txBody>
      </p:sp>
      <p:sp>
        <p:nvSpPr>
          <p:cNvPr id="14" name="직사각형 13"/>
          <p:cNvSpPr/>
          <p:nvPr/>
        </p:nvSpPr>
        <p:spPr>
          <a:xfrm>
            <a:off x="163840" y="4261721"/>
            <a:ext cx="3608841" cy="2062402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99849" name="Picture 9" descr="ex3_ntriples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 cstate="print"/>
          <a:srcRect b="3496"/>
          <a:stretch>
            <a:fillRect/>
          </a:stretch>
        </p:blipFill>
        <p:spPr>
          <a:xfrm>
            <a:off x="3171569" y="1446379"/>
            <a:ext cx="5857100" cy="3208005"/>
          </a:xfr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3931509" y="3207046"/>
            <a:ext cx="795866" cy="203200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94716" y="3363795"/>
            <a:ext cx="849413" cy="219670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205030" y="3758969"/>
            <a:ext cx="5790688" cy="841310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3" idx="2"/>
            <a:endCxn id="17" idx="0"/>
          </p:cNvCxnSpPr>
          <p:nvPr/>
        </p:nvCxnSpPr>
        <p:spPr>
          <a:xfrm rot="16200000" flipH="1">
            <a:off x="5831821" y="4868832"/>
            <a:ext cx="960270" cy="4231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4" idx="3"/>
            <a:endCxn id="17" idx="1"/>
          </p:cNvCxnSpPr>
          <p:nvPr/>
        </p:nvCxnSpPr>
        <p:spPr>
          <a:xfrm>
            <a:off x="3772681" y="5292922"/>
            <a:ext cx="2389219" cy="4522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61900" y="55605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  <a:latin typeface="Corbel" pitchFamily="34" charset="0"/>
              </a:rPr>
              <a:t>result</a:t>
            </a:r>
            <a:endParaRPr lang="ko-KR" altLang="en-US" dirty="0">
              <a:solidFill>
                <a:srgbClr val="C00000"/>
              </a:solidFill>
              <a:latin typeface="Corbe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RDF and the Relational Data Model</a:t>
            </a:r>
            <a:endParaRPr lang="en-US" altLang="ko-KR"/>
          </a:p>
        </p:txBody>
      </p:sp>
      <p:sp>
        <p:nvSpPr>
          <p:cNvPr id="1676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Storing RDF in a relational DB</a:t>
            </a:r>
          </a:p>
          <a:p>
            <a:pPr lvl="1"/>
            <a:r>
              <a:rPr lang="en-US" altLang="ko-KR" smtClean="0"/>
              <a:t>Need to persistently store and manipulate (large amounts of) RDF data</a:t>
            </a:r>
          </a:p>
          <a:p>
            <a:pPr lvl="1"/>
            <a:r>
              <a:rPr lang="en-US" altLang="ko-KR" smtClean="0"/>
              <a:t>To use the relational database technology</a:t>
            </a:r>
          </a:p>
          <a:p>
            <a:pPr lvl="1"/>
            <a:r>
              <a:rPr lang="en-US" altLang="ko-KR" smtClean="0"/>
              <a:t>Basically store the model as triples</a:t>
            </a:r>
          </a:p>
          <a:p>
            <a:pPr lvl="2"/>
            <a:r>
              <a:rPr lang="en-US" altLang="ko-KR" smtClean="0"/>
              <a:t>A table for storing statements</a:t>
            </a:r>
          </a:p>
          <a:p>
            <a:pPr lvl="2"/>
            <a:r>
              <a:rPr lang="en-US" altLang="ko-KR" smtClean="0"/>
              <a:t>Secondary tables storing literals, resources, and namespaces</a:t>
            </a:r>
          </a:p>
          <a:p>
            <a:pPr lvl="1"/>
            <a:r>
              <a:rPr lang="en-US" altLang="ko-KR" smtClean="0"/>
              <a:t>Options</a:t>
            </a:r>
          </a:p>
          <a:p>
            <a:pPr lvl="2"/>
            <a:r>
              <a:rPr lang="en-US" altLang="ko-KR" smtClean="0"/>
              <a:t>Multiple models support</a:t>
            </a:r>
          </a:p>
          <a:p>
            <a:pPr lvl="2"/>
            <a:r>
              <a:rPr lang="en-US" altLang="ko-KR" smtClean="0"/>
              <a:t>Use of a hash to generate the identifiers for the resources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97A60-3093-4994-8AE8-E5C0B15F4B45}" type="slidenum">
              <a:rPr lang="ko-KR" altLang="en-US" smtClean="0"/>
              <a:pPr/>
              <a:t>3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pitchFamily="50" charset="-127"/>
              </a:rPr>
              <a:t>The RDF Query Language Issue</a:t>
            </a:r>
            <a:endParaRPr lang="en-US" altLang="ko-KR">
              <a:ea typeface="굴림" pitchFamily="50" charset="-127"/>
            </a:endParaRPr>
          </a:p>
        </p:txBody>
      </p:sp>
      <p:pic>
        <p:nvPicPr>
          <p:cNvPr id="1678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" y="1600200"/>
            <a:ext cx="8156575" cy="4613275"/>
          </a:xfr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4F210-C1BD-4809-8C9C-BC41ECAB4241}" type="slidenum">
              <a:rPr lang="ko-KR" altLang="en-US" smtClean="0"/>
              <a:pPr/>
              <a:t>4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Roots: </a:t>
            </a:r>
            <a:r>
              <a:rPr lang="en-US" altLang="ko-KR" dirty="0" err="1" smtClean="0"/>
              <a:t>rdfDB</a:t>
            </a:r>
            <a:r>
              <a:rPr lang="en-US" altLang="ko-KR" dirty="0" smtClean="0"/>
              <a:t> QL</a:t>
            </a:r>
            <a:endParaRPr lang="en-US" altLang="ko-KR" dirty="0"/>
          </a:p>
        </p:txBody>
      </p:sp>
      <p:sp>
        <p:nvSpPr>
          <p:cNvPr id="1677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R. V. </a:t>
            </a:r>
            <a:r>
              <a:rPr lang="en-US" altLang="ko-KR" dirty="0" err="1" smtClean="0"/>
              <a:t>Guha’s</a:t>
            </a:r>
            <a:r>
              <a:rPr lang="en-US" altLang="ko-KR" dirty="0" smtClean="0"/>
              <a:t> </a:t>
            </a:r>
            <a:r>
              <a:rPr lang="en-US" altLang="ko-KR" b="1" dirty="0" err="1" smtClean="0"/>
              <a:t>rdfDB</a:t>
            </a:r>
            <a:endParaRPr lang="en-US" altLang="ko-KR" b="1" dirty="0" smtClean="0"/>
          </a:p>
          <a:p>
            <a:pPr lvl="1"/>
            <a:r>
              <a:rPr lang="en-US" altLang="ko-KR" dirty="0" smtClean="0"/>
              <a:t>One of the earliest persistent data stores for RDF</a:t>
            </a:r>
          </a:p>
          <a:p>
            <a:pPr lvl="1"/>
            <a:r>
              <a:rPr lang="en-US" altLang="ko-KR" dirty="0" smtClean="0"/>
              <a:t>Written in C, primarily tested within a Linux environment</a:t>
            </a:r>
          </a:p>
          <a:p>
            <a:pPr lvl="1"/>
            <a:r>
              <a:rPr lang="en-US" altLang="ko-KR" dirty="0" smtClean="0"/>
              <a:t>Uses a specialized language derived form SQL</a:t>
            </a:r>
          </a:p>
          <a:p>
            <a:pPr lvl="2"/>
            <a:r>
              <a:rPr lang="en-US" altLang="ko-KR" dirty="0" smtClean="0"/>
              <a:t>RDF triple in the format of arc-source-target, not source-arc-target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Query example</a:t>
            </a:r>
          </a:p>
          <a:p>
            <a:pPr lvl="1"/>
            <a:r>
              <a:rPr lang="en-US" altLang="ko-KR" dirty="0" smtClean="0"/>
              <a:t>Insertion</a:t>
            </a:r>
          </a:p>
          <a:p>
            <a:pPr lvl="2">
              <a:buNone/>
            </a:pP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insert into test1 (type </a:t>
            </a:r>
            <a:r>
              <a:rPr lang="en-US" altLang="ko-KR" sz="1400" dirty="0" err="1" smtClean="0">
                <a:latin typeface="Courier New" pitchFamily="49" charset="0"/>
                <a:cs typeface="Courier New" pitchFamily="49" charset="0"/>
              </a:rPr>
              <a:t>DanB</a:t>
            </a: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 Person), (name </a:t>
            </a:r>
            <a:r>
              <a:rPr lang="en-US" altLang="ko-KR" sz="1400" dirty="0" err="1" smtClean="0">
                <a:latin typeface="Courier New" pitchFamily="49" charset="0"/>
                <a:cs typeface="Courier New" pitchFamily="49" charset="0"/>
              </a:rPr>
              <a:t>DanB</a:t>
            </a: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 'Dan </a:t>
            </a:r>
            <a:r>
              <a:rPr lang="en-US" altLang="ko-KR" sz="1400" dirty="0" err="1" smtClean="0">
                <a:latin typeface="Courier New" pitchFamily="49" charset="0"/>
                <a:cs typeface="Courier New" pitchFamily="49" charset="0"/>
              </a:rPr>
              <a:t>Brickley</a:t>
            </a: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') &lt;/&gt;</a:t>
            </a:r>
          </a:p>
          <a:p>
            <a:pPr lvl="1"/>
            <a:r>
              <a:rPr lang="en-US" altLang="ko-KR" dirty="0" smtClean="0"/>
              <a:t>Selection</a:t>
            </a:r>
          </a:p>
          <a:p>
            <a:pPr lvl="2">
              <a:buNone/>
            </a:pP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select ?x from test1 where (</a:t>
            </a:r>
            <a:r>
              <a:rPr lang="en-US" altLang="ko-KR" sz="1400" dirty="0" err="1" smtClean="0">
                <a:latin typeface="Courier New" pitchFamily="49" charset="0"/>
                <a:cs typeface="Courier New" pitchFamily="49" charset="0"/>
              </a:rPr>
              <a:t>worksFor</a:t>
            </a: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 ?x W3C) (name ?x ?y) &lt;/&gt; </a:t>
            </a:r>
          </a:p>
          <a:p>
            <a:pPr lvl="2"/>
            <a:r>
              <a:rPr lang="en-US" altLang="ko-KR" dirty="0" smtClean="0"/>
              <a:t>Result</a:t>
            </a:r>
          </a:p>
          <a:p>
            <a:pPr lvl="2">
              <a:buNone/>
            </a:pP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	?x = </a:t>
            </a:r>
            <a:r>
              <a:rPr lang="en-US" altLang="ko-KR" sz="1400" dirty="0" err="1" smtClean="0">
                <a:latin typeface="Courier New" pitchFamily="49" charset="0"/>
                <a:cs typeface="Courier New" pitchFamily="49" charset="0"/>
              </a:rPr>
              <a:t>DanC</a:t>
            </a: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 ?y = 'Dan Connolly' </a:t>
            </a:r>
          </a:p>
          <a:p>
            <a:pPr lvl="2">
              <a:buNone/>
            </a:pP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	?x = </a:t>
            </a:r>
            <a:r>
              <a:rPr lang="en-US" altLang="ko-KR" sz="1400" dirty="0" err="1" smtClean="0">
                <a:latin typeface="Courier New" pitchFamily="49" charset="0"/>
                <a:cs typeface="Courier New" pitchFamily="49" charset="0"/>
              </a:rPr>
              <a:t>DanB</a:t>
            </a: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 ?y = 'Dan </a:t>
            </a:r>
            <a:r>
              <a:rPr lang="en-US" altLang="ko-KR" sz="1400" dirty="0" err="1" smtClean="0">
                <a:latin typeface="Courier New" pitchFamily="49" charset="0"/>
                <a:cs typeface="Courier New" pitchFamily="49" charset="0"/>
              </a:rPr>
              <a:t>Brickley</a:t>
            </a: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altLang="ko-KR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311B-2BFE-444C-9279-42B84946E7EB}" type="slidenum">
              <a:rPr lang="ko-KR" altLang="en-US" smtClean="0"/>
              <a:pPr/>
              <a:t>5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Inkling and </a:t>
            </a:r>
            <a:r>
              <a:rPr lang="en-US" altLang="ko-KR" dirty="0" err="1" smtClean="0"/>
              <a:t>SquishQL</a:t>
            </a:r>
            <a:r>
              <a:rPr lang="en-US" altLang="ko-KR" dirty="0" smtClean="0"/>
              <a:t> </a:t>
            </a:r>
            <a:r>
              <a:rPr lang="en-US" altLang="ko-KR" sz="2000" dirty="0" smtClean="0"/>
              <a:t>(1/3)</a:t>
            </a:r>
            <a:endParaRPr lang="en-US" altLang="ko-KR" sz="2000" dirty="0"/>
          </a:p>
        </p:txBody>
      </p:sp>
      <p:sp>
        <p:nvSpPr>
          <p:cNvPr id="1679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Inkling DB</a:t>
            </a:r>
          </a:p>
          <a:p>
            <a:pPr lvl="1"/>
            <a:r>
              <a:rPr lang="en-US" altLang="ko-KR" dirty="0" smtClean="0"/>
              <a:t>Written in Java, originally on Linux and Solaris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most recently hosted and tested on Mac OS X, using Java JDBC classes</a:t>
            </a:r>
          </a:p>
          <a:p>
            <a:pPr lvl="1"/>
            <a:r>
              <a:rPr lang="en-US" altLang="ko-KR" dirty="0" err="1" smtClean="0"/>
              <a:t>PostgreSQL</a:t>
            </a:r>
            <a:r>
              <a:rPr lang="en-US" altLang="ko-KR" dirty="0" smtClean="0"/>
              <a:t> required to use this DB for persistent storage</a:t>
            </a:r>
          </a:p>
          <a:p>
            <a:pPr lvl="1"/>
            <a:r>
              <a:rPr lang="en-US" altLang="ko-KR" dirty="0" smtClean="0"/>
              <a:t>Data structure loaded into the </a:t>
            </a:r>
            <a:r>
              <a:rPr lang="en-US" altLang="ko-KR" dirty="0" err="1" smtClean="0"/>
              <a:t>PostgreSQL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One table containing pointers(hashed value) to the actual values in a second table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SquishQL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Supported in Inkling </a:t>
            </a:r>
          </a:p>
          <a:p>
            <a:pPr lvl="1"/>
            <a:r>
              <a:rPr lang="en-US" altLang="ko-KR" dirty="0" smtClean="0"/>
              <a:t>Has strong ties to SQL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D6AA4-3866-4A7E-8432-2F20C629530A}" type="slidenum">
              <a:rPr lang="ko-KR" altLang="en-US" smtClean="0"/>
              <a:pPr/>
              <a:t>6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Inkling and </a:t>
            </a:r>
            <a:r>
              <a:rPr lang="en-US" altLang="ko-KR" dirty="0" err="1" smtClean="0"/>
              <a:t>SquishQL</a:t>
            </a:r>
            <a:r>
              <a:rPr lang="en-US" altLang="ko-KR" dirty="0" smtClean="0"/>
              <a:t> </a:t>
            </a:r>
            <a:r>
              <a:rPr lang="en-US" altLang="ko-KR" sz="2000" dirty="0" smtClean="0"/>
              <a:t>(2/3)</a:t>
            </a:r>
            <a:endParaRPr lang="en-US" altLang="ko-KR" sz="2000" dirty="0"/>
          </a:p>
        </p:txBody>
      </p:sp>
      <p:sp>
        <p:nvSpPr>
          <p:cNvPr id="1680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SquishQL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Basic structure</a:t>
            </a:r>
          </a:p>
          <a:p>
            <a:pPr lvl="2">
              <a:buNone/>
            </a:pPr>
            <a:r>
              <a:rPr lang="en-US" altLang="ko-KR" dirty="0" smtClean="0">
                <a:latin typeface="Courier New" pitchFamily="49" charset="0"/>
                <a:cs typeface="Courier New" pitchFamily="49" charset="0"/>
              </a:rPr>
              <a:t>SELECT  variables</a:t>
            </a:r>
          </a:p>
          <a:p>
            <a:pPr lvl="2">
              <a:buNone/>
            </a:pPr>
            <a:r>
              <a:rPr lang="en-US" altLang="ko-KR" dirty="0" smtClean="0">
                <a:latin typeface="Courier New" pitchFamily="49" charset="0"/>
                <a:cs typeface="Courier New" pitchFamily="49" charset="0"/>
              </a:rPr>
              <a:t>FROM  source</a:t>
            </a:r>
          </a:p>
          <a:p>
            <a:pPr lvl="2">
              <a:buNone/>
            </a:pPr>
            <a:r>
              <a:rPr lang="en-US" altLang="ko-KR" dirty="0" smtClean="0">
                <a:latin typeface="Courier New" pitchFamily="49" charset="0"/>
                <a:cs typeface="Courier New" pitchFamily="49" charset="0"/>
              </a:rPr>
              <a:t>WHERE  (triple clause) </a:t>
            </a:r>
          </a:p>
          <a:p>
            <a:pPr lvl="2">
              <a:buNone/>
            </a:pPr>
            <a:r>
              <a:rPr lang="en-US" altLang="ko-KR" dirty="0" smtClean="0">
                <a:latin typeface="Courier New" pitchFamily="49" charset="0"/>
                <a:cs typeface="Courier New" pitchFamily="49" charset="0"/>
              </a:rPr>
              <a:t>USING  namespace mapping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Query example</a:t>
            </a:r>
          </a:p>
          <a:p>
            <a:pPr lvl="2">
              <a:buNone/>
            </a:pPr>
            <a:r>
              <a:rPr lang="en-US" altLang="ko-KR" dirty="0" smtClean="0">
                <a:latin typeface="Courier New" pitchFamily="49" charset="0"/>
                <a:cs typeface="Courier New" pitchFamily="49" charset="0"/>
              </a:rPr>
              <a:t>SELECT  ?subject</a:t>
            </a:r>
          </a:p>
          <a:p>
            <a:pPr lvl="2">
              <a:buNone/>
            </a:pPr>
            <a:r>
              <a:rPr lang="en-US" altLang="ko-KR" dirty="0" smtClean="0">
                <a:latin typeface="Courier New" pitchFamily="49" charset="0"/>
                <a:cs typeface="Courier New" pitchFamily="49" charset="0"/>
              </a:rPr>
              <a:t>FROM  http://burningbird.net/articles/monsters1.rdf</a:t>
            </a:r>
          </a:p>
          <a:p>
            <a:pPr lvl="2">
              <a:buNone/>
            </a:pPr>
            <a:r>
              <a:rPr lang="en-US" altLang="ko-KR" dirty="0" smtClean="0">
                <a:latin typeface="Courier New" pitchFamily="49" charset="0"/>
                <a:cs typeface="Courier New" pitchFamily="49" charset="0"/>
              </a:rPr>
              <a:t>WHERE  (dc::subject ?x ?subject)</a:t>
            </a:r>
          </a:p>
          <a:p>
            <a:pPr lvl="2">
              <a:buNone/>
            </a:pPr>
            <a:r>
              <a:rPr lang="en-US" altLang="ko-KR" dirty="0" smtClean="0">
                <a:latin typeface="Courier New" pitchFamily="49" charset="0"/>
                <a:cs typeface="Courier New" pitchFamily="49" charset="0"/>
              </a:rPr>
              <a:t>USING  dc  FOR  http://purl.org/dc/elements/1.1/</a:t>
            </a:r>
          </a:p>
          <a:p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1D33-4FC8-4FFF-A367-22B5801D1892}" type="slidenum">
              <a:rPr lang="ko-KR" altLang="en-US" smtClean="0"/>
              <a:pPr/>
              <a:t>7</a:t>
            </a:fld>
            <a:endParaRPr lang="en-US" altLang="ko-KR"/>
          </a:p>
        </p:txBody>
      </p:sp>
      <p:cxnSp>
        <p:nvCxnSpPr>
          <p:cNvPr id="11" name="직선 연결선 10"/>
          <p:cNvCxnSpPr/>
          <p:nvPr/>
        </p:nvCxnSpPr>
        <p:spPr>
          <a:xfrm>
            <a:off x="2314832" y="4893276"/>
            <a:ext cx="308919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80022" y="5436969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  <a:latin typeface="Corbel" pitchFamily="34" charset="0"/>
              </a:rPr>
              <a:t>Predicate – subject – object</a:t>
            </a:r>
            <a:endParaRPr lang="ko-KR" altLang="en-US" sz="1600" dirty="0">
              <a:solidFill>
                <a:srgbClr val="C00000"/>
              </a:solidFill>
              <a:latin typeface="Corbel" pitchFamily="34" charset="0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3188043" y="4893276"/>
            <a:ext cx="642552" cy="708454"/>
          </a:xfrm>
          <a:custGeom>
            <a:avLst/>
            <a:gdLst>
              <a:gd name="connsiteX0" fmla="*/ 0 w 642552"/>
              <a:gd name="connsiteY0" fmla="*/ 0 h 708454"/>
              <a:gd name="connsiteX1" fmla="*/ 156519 w 642552"/>
              <a:gd name="connsiteY1" fmla="*/ 477794 h 708454"/>
              <a:gd name="connsiteX2" fmla="*/ 642552 w 642552"/>
              <a:gd name="connsiteY2" fmla="*/ 708454 h 708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2552" h="708454">
                <a:moveTo>
                  <a:pt x="0" y="0"/>
                </a:moveTo>
                <a:cubicBezTo>
                  <a:pt x="24713" y="179859"/>
                  <a:pt x="49427" y="359718"/>
                  <a:pt x="156519" y="477794"/>
                </a:cubicBezTo>
                <a:cubicBezTo>
                  <a:pt x="263611" y="595870"/>
                  <a:pt x="453081" y="652162"/>
                  <a:pt x="642552" y="708454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Inkling and </a:t>
            </a:r>
            <a:r>
              <a:rPr lang="en-US" altLang="ko-KR" dirty="0" err="1" smtClean="0"/>
              <a:t>SquishQL</a:t>
            </a:r>
            <a:r>
              <a:rPr lang="en-US" altLang="ko-KR" dirty="0" smtClean="0"/>
              <a:t> </a:t>
            </a:r>
            <a:r>
              <a:rPr lang="en-US" altLang="ko-KR" sz="2000" dirty="0" smtClean="0"/>
              <a:t>(3/3)</a:t>
            </a:r>
            <a:endParaRPr lang="en-US" altLang="ko-KR" sz="2000" dirty="0"/>
          </a:p>
        </p:txBody>
      </p:sp>
      <p:sp>
        <p:nvSpPr>
          <p:cNvPr id="16814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SquishQL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query constraints</a:t>
            </a:r>
          </a:p>
          <a:p>
            <a:pPr lvl="2"/>
            <a:r>
              <a:rPr lang="en-US" altLang="ko-KR" dirty="0" smtClean="0"/>
              <a:t>less than(&lt;), greater than(&gt;), equality(=), string equality(~)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Query example</a:t>
            </a:r>
          </a:p>
          <a:p>
            <a:pPr lvl="2"/>
            <a:r>
              <a:rPr lang="en-US" altLang="ko-KR" i="1" dirty="0" smtClean="0"/>
              <a:t>Find movement resource where movement occurred on a specific date</a:t>
            </a:r>
          </a:p>
          <a:p>
            <a:pPr lvl="2">
              <a:buNone/>
            </a:pPr>
            <a:endParaRPr lang="en-US" altLang="ko-KR" sz="1200" dirty="0" smtClean="0">
              <a:latin typeface="Courier New" pitchFamily="49" charset="0"/>
              <a:cs typeface="Courier New" pitchFamily="49" charset="0"/>
            </a:endParaRPr>
          </a:p>
          <a:p>
            <a:pPr lvl="2">
              <a:buNone/>
            </a:pPr>
            <a:r>
              <a:rPr lang="en-US" altLang="ko-KR" sz="1200" dirty="0" smtClean="0">
                <a:latin typeface="Courier New" pitchFamily="49" charset="0"/>
                <a:cs typeface="Courier New" pitchFamily="49" charset="0"/>
              </a:rPr>
              <a:t>SELECT  ?resource</a:t>
            </a:r>
          </a:p>
          <a:p>
            <a:pPr lvl="2">
              <a:buNone/>
            </a:pPr>
            <a:r>
              <a:rPr lang="en-US" altLang="ko-KR" sz="1200" dirty="0" smtClean="0">
                <a:latin typeface="Courier New" pitchFamily="49" charset="0"/>
                <a:cs typeface="Courier New" pitchFamily="49" charset="0"/>
              </a:rPr>
              <a:t>FROM  http://burningbird.net/articles/monsters1.rdf</a:t>
            </a:r>
          </a:p>
          <a:p>
            <a:pPr lvl="2">
              <a:buNone/>
            </a:pPr>
            <a:r>
              <a:rPr lang="en-US" altLang="ko-KR" sz="1200" dirty="0" smtClean="0">
                <a:latin typeface="Courier New" pitchFamily="49" charset="0"/>
                <a:cs typeface="Courier New" pitchFamily="49" charset="0"/>
              </a:rPr>
              <a:t>WHERE (</a:t>
            </a:r>
            <a:r>
              <a:rPr lang="en-US" altLang="ko-KR" sz="1200" dirty="0" err="1" smtClean="0">
                <a:latin typeface="Courier New" pitchFamily="49" charset="0"/>
                <a:cs typeface="Courier New" pitchFamily="49" charset="0"/>
              </a:rPr>
              <a:t>rdf</a:t>
            </a:r>
            <a:r>
              <a:rPr lang="en-US" altLang="ko-KR" sz="1200" dirty="0" smtClean="0">
                <a:latin typeface="Courier New" pitchFamily="49" charset="0"/>
                <a:cs typeface="Courier New" pitchFamily="49" charset="0"/>
              </a:rPr>
              <a:t>::type ?resource http://burningburd.net/postcon/elements/1.0/Movement)</a:t>
            </a:r>
          </a:p>
          <a:p>
            <a:pPr lvl="2">
              <a:buNone/>
            </a:pPr>
            <a:r>
              <a:rPr lang="en-US" altLang="ko-KR" sz="1200" dirty="0" smtClean="0">
                <a:latin typeface="Courier New" pitchFamily="49" charset="0"/>
                <a:cs typeface="Courier New" pitchFamily="49" charset="0"/>
              </a:rPr>
              <a:t>      (dc::date ?resource ?date)</a:t>
            </a:r>
          </a:p>
          <a:p>
            <a:pPr lvl="2">
              <a:buNone/>
            </a:pPr>
            <a:r>
              <a:rPr lang="en-US" altLang="ko-KR" sz="1200" dirty="0" smtClean="0">
                <a:latin typeface="Courier New" pitchFamily="49" charset="0"/>
                <a:cs typeface="Courier New" pitchFamily="49" charset="0"/>
              </a:rPr>
              <a:t>AND  ?date ~ “1999-10-31:T00:00:00-05:00”</a:t>
            </a:r>
          </a:p>
          <a:p>
            <a:pPr lvl="2">
              <a:buNone/>
            </a:pPr>
            <a:r>
              <a:rPr lang="en-US" altLang="ko-KR" sz="1200" dirty="0" smtClean="0">
                <a:latin typeface="Courier New" pitchFamily="49" charset="0"/>
                <a:cs typeface="Courier New" pitchFamily="49" charset="0"/>
              </a:rPr>
              <a:t>USING </a:t>
            </a:r>
            <a:r>
              <a:rPr lang="en-US" altLang="ko-KR" sz="1200" dirty="0" err="1" smtClean="0">
                <a:latin typeface="Courier New" pitchFamily="49" charset="0"/>
                <a:cs typeface="Courier New" pitchFamily="49" charset="0"/>
              </a:rPr>
              <a:t>pstcn</a:t>
            </a:r>
            <a:r>
              <a:rPr lang="en-US" altLang="ko-KR" sz="1200" dirty="0" smtClean="0">
                <a:latin typeface="Courier New" pitchFamily="49" charset="0"/>
                <a:cs typeface="Courier New" pitchFamily="49" charset="0"/>
              </a:rPr>
              <a:t> FOR http://burningbird.net/postcon/elements/1.0/</a:t>
            </a:r>
          </a:p>
          <a:p>
            <a:pPr lvl="2">
              <a:buNone/>
            </a:pPr>
            <a:r>
              <a:rPr lang="en-US" altLang="ko-KR" sz="12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ko-KR" sz="1200" dirty="0" err="1" smtClean="0">
                <a:latin typeface="Courier New" pitchFamily="49" charset="0"/>
                <a:cs typeface="Courier New" pitchFamily="49" charset="0"/>
              </a:rPr>
              <a:t>rdf</a:t>
            </a:r>
            <a:r>
              <a:rPr lang="en-US" altLang="ko-KR" sz="1200" dirty="0" smtClean="0">
                <a:latin typeface="Courier New" pitchFamily="49" charset="0"/>
                <a:cs typeface="Courier New" pitchFamily="49" charset="0"/>
              </a:rPr>
              <a:t> FOR http://www.w3.org/1999/02/22-rdf-syntax-ns#</a:t>
            </a:r>
          </a:p>
          <a:p>
            <a:pPr lvl="2">
              <a:buNone/>
            </a:pPr>
            <a:r>
              <a:rPr lang="en-US" altLang="ko-KR" sz="1200" dirty="0" smtClean="0">
                <a:latin typeface="Courier New" pitchFamily="49" charset="0"/>
                <a:cs typeface="Courier New" pitchFamily="49" charset="0"/>
              </a:rPr>
              <a:t>      dc FOR http://purl.org/dc/elements/1.1/</a:t>
            </a:r>
          </a:p>
          <a:p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ABB7-8D36-4F0A-B19D-502C6EB77408}" type="slidenum">
              <a:rPr lang="ko-KR" altLang="en-US" smtClean="0"/>
              <a:pPr/>
              <a:t>8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RDQL</a:t>
            </a:r>
            <a:endParaRPr lang="en-US" altLang="ko-KR"/>
          </a:p>
        </p:txBody>
      </p:sp>
      <p:sp>
        <p:nvSpPr>
          <p:cNvPr id="1682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Based on the earlier work of </a:t>
            </a:r>
            <a:r>
              <a:rPr lang="en-US" altLang="ko-KR" dirty="0" err="1" smtClean="0"/>
              <a:t>Guha’s</a:t>
            </a:r>
            <a:r>
              <a:rPr lang="en-US" altLang="ko-KR" dirty="0" smtClean="0"/>
              <a:t> RDFDB QL and </a:t>
            </a:r>
            <a:r>
              <a:rPr lang="en-US" altLang="ko-KR" dirty="0" err="1" smtClean="0"/>
              <a:t>SquishQL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with some relatively minor differences</a:t>
            </a:r>
          </a:p>
          <a:p>
            <a:pPr lvl="2"/>
            <a:r>
              <a:rPr lang="en-US" altLang="ko-KR" dirty="0" smtClean="0"/>
              <a:t>Variables:  </a:t>
            </a:r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?&lt;identifier&gt;</a:t>
            </a:r>
          </a:p>
          <a:p>
            <a:pPr lvl="2"/>
            <a:r>
              <a:rPr lang="en-US" altLang="ko-KR" dirty="0" smtClean="0"/>
              <a:t>Commas are required in the select clause</a:t>
            </a:r>
          </a:p>
          <a:p>
            <a:pPr lvl="2"/>
            <a:r>
              <a:rPr lang="en-US" altLang="ko-KR" dirty="0" smtClean="0"/>
              <a:t>From, source, clause can be omitted depending on the implementation</a:t>
            </a:r>
          </a:p>
          <a:p>
            <a:pPr lvl="2"/>
            <a:endParaRPr lang="en-US" altLang="ko-KR" dirty="0" smtClean="0"/>
          </a:p>
          <a:p>
            <a:r>
              <a:rPr lang="en-US" altLang="ko-KR" dirty="0" smtClean="0"/>
              <a:t>more comparison semantics are supported</a:t>
            </a:r>
          </a:p>
          <a:p>
            <a:pPr lvl="1"/>
            <a:r>
              <a:rPr lang="en-US" altLang="ko-KR" dirty="0" smtClean="0"/>
              <a:t>OR operator(|||), bitwise operators(&amp; and |), negation(!)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Implementations</a:t>
            </a:r>
          </a:p>
          <a:p>
            <a:pPr lvl="1"/>
            <a:r>
              <a:rPr lang="en-US" altLang="ko-KR" dirty="0" smtClean="0"/>
              <a:t>Jena (java)</a:t>
            </a:r>
          </a:p>
          <a:p>
            <a:pPr lvl="1"/>
            <a:r>
              <a:rPr lang="en-US" altLang="ko-KR" dirty="0" smtClean="0"/>
              <a:t>Sesame (java)</a:t>
            </a:r>
          </a:p>
          <a:p>
            <a:pPr lvl="1"/>
            <a:r>
              <a:rPr lang="en-US" altLang="ko-KR" dirty="0" smtClean="0"/>
              <a:t>PHP RDF/XML classes (PHP)</a:t>
            </a:r>
          </a:p>
          <a:p>
            <a:pPr lvl="1"/>
            <a:r>
              <a:rPr lang="en-US" altLang="ko-KR" dirty="0" err="1" smtClean="0"/>
              <a:t>RDFStore</a:t>
            </a:r>
            <a:r>
              <a:rPr lang="en-US" altLang="ko-KR" dirty="0" smtClean="0"/>
              <a:t> (Perl)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CC3A-1E4C-4D2E-A982-514548A7E5AF}" type="slidenum">
              <a:rPr lang="ko-KR" altLang="en-US" smtClean="0"/>
              <a:pPr/>
              <a:t>9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FONTSIZE" val="10"/>
  <p:tag name="DEFAULTBITMAP" val="pngmono"/>
  <p:tag name="DEFAULTBLEND" val="False"/>
  <p:tag name="DEFAULTTRANSPARENT" val="False"/>
  <p:tag name="DEFAULTWORKAROUNDTRANSPARENCYBUG" val="False"/>
  <p:tag name="DEFAULTRESOLUTION" val="1200"/>
  <p:tag name="DEFAULTWIDTH" val="418"/>
  <p:tag name="DEFAULTHEIGHT" val="315"/>
  <p:tag name="DEFAULTMAGNIFICATION" val="2"/>
</p:tagLst>
</file>

<file path=ppt/theme/theme1.xml><?xml version="1.0" encoding="utf-8"?>
<a:theme xmlns:a="http://schemas.openxmlformats.org/drawingml/2006/main" name="SNU IDB Lab.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IDB_Blue</Template>
  <TotalTime>15348</TotalTime>
  <Words>863</Words>
  <Application>Microsoft Office PowerPoint</Application>
  <PresentationFormat>화면 슬라이드 쇼(4:3)</PresentationFormat>
  <Paragraphs>198</Paragraphs>
  <Slides>20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Times New Roman</vt:lpstr>
      <vt:lpstr>Arial</vt:lpstr>
      <vt:lpstr>굴림</vt:lpstr>
      <vt:lpstr>Corbel</vt:lpstr>
      <vt:lpstr>맑은 고딕</vt:lpstr>
      <vt:lpstr>Wingdings</vt:lpstr>
      <vt:lpstr>Courier New</vt:lpstr>
      <vt:lpstr>SNU IDB Lab.</vt:lpstr>
      <vt:lpstr>Practical RDF Chapter 10. Querying RDF: RDF as Data</vt:lpstr>
      <vt:lpstr>Outline</vt:lpstr>
      <vt:lpstr>RDF and the Relational Data Model</vt:lpstr>
      <vt:lpstr>The RDF Query Language Issue</vt:lpstr>
      <vt:lpstr>Roots: rdfDB QL</vt:lpstr>
      <vt:lpstr>Inkling and SquishQL (1/3)</vt:lpstr>
      <vt:lpstr>Inkling and SquishQL (2/3)</vt:lpstr>
      <vt:lpstr>Inkling and SquishQL (3/3)</vt:lpstr>
      <vt:lpstr>RDQL</vt:lpstr>
      <vt:lpstr>RDQL Jena’s RDQL and the Query-O-Matic (1/2)</vt:lpstr>
      <vt:lpstr>RDQL Jena’s RDQL and the Query-O-Matic (2/2)</vt:lpstr>
      <vt:lpstr>Sesame</vt:lpstr>
      <vt:lpstr>Sesame Sesame’s RDQL (1/2)</vt:lpstr>
      <vt:lpstr>Sesame Sesame’s RDQL (2/2)</vt:lpstr>
      <vt:lpstr>Sesame RQL</vt:lpstr>
      <vt:lpstr>Sesame Sesame’s RQL</vt:lpstr>
      <vt:lpstr>Sesame SeRQL (1/4)</vt:lpstr>
      <vt:lpstr>Sesame SeRQL (2/4)</vt:lpstr>
      <vt:lpstr>Sesame SeRQL (3/4)</vt:lpstr>
      <vt:lpstr>Sesame SeRQL (4/4)</vt:lpstr>
    </vt:vector>
  </TitlesOfParts>
  <Company>SNU OOPSLA Lab.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RDF Ch.10</dc:title>
  <dc:creator>Hyewon Lim</dc:creator>
  <cp:lastModifiedBy>Hyewon Lim</cp:lastModifiedBy>
  <cp:revision>1011</cp:revision>
  <cp:lastPrinted>1999-02-17T19:14:15Z</cp:lastPrinted>
  <dcterms:created xsi:type="dcterms:W3CDTF">2003-04-07T13:36:53Z</dcterms:created>
  <dcterms:modified xsi:type="dcterms:W3CDTF">2011-07-13T08:06:58Z</dcterms:modified>
</cp:coreProperties>
</file>